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75"/>
  </p:notesMasterIdLst>
  <p:handoutMasterIdLst>
    <p:handoutMasterId r:id="rId76"/>
  </p:handoutMasterIdLst>
  <p:sldIdLst>
    <p:sldId id="603" r:id="rId2"/>
    <p:sldId id="366" r:id="rId3"/>
    <p:sldId id="367" r:id="rId4"/>
    <p:sldId id="368" r:id="rId5"/>
    <p:sldId id="369" r:id="rId6"/>
    <p:sldId id="370" r:id="rId7"/>
    <p:sldId id="371" r:id="rId8"/>
    <p:sldId id="372" r:id="rId9"/>
    <p:sldId id="373" r:id="rId10"/>
    <p:sldId id="374" r:id="rId11"/>
    <p:sldId id="375" r:id="rId12"/>
    <p:sldId id="443" r:id="rId13"/>
    <p:sldId id="444" r:id="rId14"/>
    <p:sldId id="445" r:id="rId15"/>
    <p:sldId id="446" r:id="rId16"/>
    <p:sldId id="447" r:id="rId17"/>
    <p:sldId id="448" r:id="rId18"/>
    <p:sldId id="449" r:id="rId19"/>
    <p:sldId id="450" r:id="rId20"/>
    <p:sldId id="451" r:id="rId21"/>
    <p:sldId id="452" r:id="rId22"/>
    <p:sldId id="548" r:id="rId23"/>
    <p:sldId id="454" r:id="rId24"/>
    <p:sldId id="549" r:id="rId25"/>
    <p:sldId id="455" r:id="rId26"/>
    <p:sldId id="550" r:id="rId27"/>
    <p:sldId id="456" r:id="rId28"/>
    <p:sldId id="458" r:id="rId29"/>
    <p:sldId id="589" r:id="rId30"/>
    <p:sldId id="551" r:id="rId31"/>
    <p:sldId id="459" r:id="rId32"/>
    <p:sldId id="533" r:id="rId33"/>
    <p:sldId id="534" r:id="rId34"/>
    <p:sldId id="557" r:id="rId35"/>
    <p:sldId id="558" r:id="rId36"/>
    <p:sldId id="559" r:id="rId37"/>
    <p:sldId id="563" r:id="rId38"/>
    <p:sldId id="560" r:id="rId39"/>
    <p:sldId id="564" r:id="rId40"/>
    <p:sldId id="464" r:id="rId41"/>
    <p:sldId id="565" r:id="rId42"/>
    <p:sldId id="566" r:id="rId43"/>
    <p:sldId id="567" r:id="rId44"/>
    <p:sldId id="571" r:id="rId45"/>
    <p:sldId id="572" r:id="rId46"/>
    <p:sldId id="576" r:id="rId47"/>
    <p:sldId id="577" r:id="rId48"/>
    <p:sldId id="578" r:id="rId49"/>
    <p:sldId id="568" r:id="rId50"/>
    <p:sldId id="579" r:id="rId51"/>
    <p:sldId id="590" r:id="rId52"/>
    <p:sldId id="588" r:id="rId53"/>
    <p:sldId id="580" r:id="rId54"/>
    <p:sldId id="591" r:id="rId55"/>
    <p:sldId id="581" r:id="rId56"/>
    <p:sldId id="582" r:id="rId57"/>
    <p:sldId id="592" r:id="rId58"/>
    <p:sldId id="583" r:id="rId59"/>
    <p:sldId id="584" r:id="rId60"/>
    <p:sldId id="585" r:id="rId61"/>
    <p:sldId id="470" r:id="rId62"/>
    <p:sldId id="593" r:id="rId63"/>
    <p:sldId id="594" r:id="rId64"/>
    <p:sldId id="595" r:id="rId65"/>
    <p:sldId id="596" r:id="rId66"/>
    <p:sldId id="597" r:id="rId67"/>
    <p:sldId id="599" r:id="rId68"/>
    <p:sldId id="600" r:id="rId69"/>
    <p:sldId id="601" r:id="rId70"/>
    <p:sldId id="602" r:id="rId71"/>
    <p:sldId id="476" r:id="rId72"/>
    <p:sldId id="480" r:id="rId73"/>
    <p:sldId id="531" r:id="rId74"/>
  </p:sldIdLst>
  <p:sldSz cx="9144000" cy="6858000" type="screen4x3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000"/>
    <a:srgbClr val="8CDC56"/>
    <a:srgbClr val="0000CC"/>
    <a:srgbClr val="6600CC"/>
    <a:srgbClr val="FF00FF"/>
    <a:srgbClr val="008000"/>
    <a:srgbClr val="FFFFF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339" autoAdjust="0"/>
    <p:restoredTop sz="79636" autoAdjust="0"/>
  </p:normalViewPr>
  <p:slideViewPr>
    <p:cSldViewPr>
      <p:cViewPr>
        <p:scale>
          <a:sx n="50" d="100"/>
          <a:sy n="50" d="100"/>
        </p:scale>
        <p:origin x="-684" y="-234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36006"/>
    </p:cViewPr>
  </p:sorterViewPr>
  <p:notesViewPr>
    <p:cSldViewPr>
      <p:cViewPr varScale="1">
        <p:scale>
          <a:sx n="51" d="100"/>
          <a:sy n="51" d="100"/>
        </p:scale>
        <p:origin x="-1980" y="-7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21.xml"/><Relationship Id="rId13" Type="http://schemas.openxmlformats.org/officeDocument/2006/relationships/slide" Target="slides/slide27.xml"/><Relationship Id="rId18" Type="http://schemas.openxmlformats.org/officeDocument/2006/relationships/slide" Target="slides/slide34.xml"/><Relationship Id="rId26" Type="http://schemas.openxmlformats.org/officeDocument/2006/relationships/slide" Target="slides/slide44.xml"/><Relationship Id="rId39" Type="http://schemas.openxmlformats.org/officeDocument/2006/relationships/slide" Target="slides/slide59.xml"/><Relationship Id="rId3" Type="http://schemas.openxmlformats.org/officeDocument/2006/relationships/slide" Target="slides/slide15.xml"/><Relationship Id="rId21" Type="http://schemas.openxmlformats.org/officeDocument/2006/relationships/slide" Target="slides/slide37.xml"/><Relationship Id="rId34" Type="http://schemas.openxmlformats.org/officeDocument/2006/relationships/slide" Target="slides/slide54.xml"/><Relationship Id="rId42" Type="http://schemas.openxmlformats.org/officeDocument/2006/relationships/slide" Target="slides/slide63.xml"/><Relationship Id="rId47" Type="http://schemas.openxmlformats.org/officeDocument/2006/relationships/slide" Target="slides/slide70.xml"/><Relationship Id="rId7" Type="http://schemas.openxmlformats.org/officeDocument/2006/relationships/slide" Target="slides/slide19.xml"/><Relationship Id="rId12" Type="http://schemas.openxmlformats.org/officeDocument/2006/relationships/slide" Target="slides/slide26.xml"/><Relationship Id="rId17" Type="http://schemas.openxmlformats.org/officeDocument/2006/relationships/slide" Target="slides/slide33.xml"/><Relationship Id="rId25" Type="http://schemas.openxmlformats.org/officeDocument/2006/relationships/slide" Target="slides/slide43.xml"/><Relationship Id="rId33" Type="http://schemas.openxmlformats.org/officeDocument/2006/relationships/slide" Target="slides/slide53.xml"/><Relationship Id="rId38" Type="http://schemas.openxmlformats.org/officeDocument/2006/relationships/slide" Target="slides/slide58.xml"/><Relationship Id="rId46" Type="http://schemas.openxmlformats.org/officeDocument/2006/relationships/slide" Target="slides/slide69.xml"/><Relationship Id="rId2" Type="http://schemas.openxmlformats.org/officeDocument/2006/relationships/slide" Target="slides/slide14.xml"/><Relationship Id="rId16" Type="http://schemas.openxmlformats.org/officeDocument/2006/relationships/slide" Target="slides/slide32.xml"/><Relationship Id="rId20" Type="http://schemas.openxmlformats.org/officeDocument/2006/relationships/slide" Target="slides/slide36.xml"/><Relationship Id="rId29" Type="http://schemas.openxmlformats.org/officeDocument/2006/relationships/slide" Target="slides/slide47.xml"/><Relationship Id="rId41" Type="http://schemas.openxmlformats.org/officeDocument/2006/relationships/slide" Target="slides/slide62.xml"/><Relationship Id="rId1" Type="http://schemas.openxmlformats.org/officeDocument/2006/relationships/slide" Target="slides/slide1.xml"/><Relationship Id="rId6" Type="http://schemas.openxmlformats.org/officeDocument/2006/relationships/slide" Target="slides/slide18.xml"/><Relationship Id="rId11" Type="http://schemas.openxmlformats.org/officeDocument/2006/relationships/slide" Target="slides/slide25.xml"/><Relationship Id="rId24" Type="http://schemas.openxmlformats.org/officeDocument/2006/relationships/slide" Target="slides/slide42.xml"/><Relationship Id="rId32" Type="http://schemas.openxmlformats.org/officeDocument/2006/relationships/slide" Target="slides/slide50.xml"/><Relationship Id="rId37" Type="http://schemas.openxmlformats.org/officeDocument/2006/relationships/slide" Target="slides/slide57.xml"/><Relationship Id="rId40" Type="http://schemas.openxmlformats.org/officeDocument/2006/relationships/slide" Target="slides/slide60.xml"/><Relationship Id="rId45" Type="http://schemas.openxmlformats.org/officeDocument/2006/relationships/slide" Target="slides/slide68.xml"/><Relationship Id="rId5" Type="http://schemas.openxmlformats.org/officeDocument/2006/relationships/slide" Target="slides/slide17.xml"/><Relationship Id="rId15" Type="http://schemas.openxmlformats.org/officeDocument/2006/relationships/slide" Target="slides/slide31.xml"/><Relationship Id="rId23" Type="http://schemas.openxmlformats.org/officeDocument/2006/relationships/slide" Target="slides/slide41.xml"/><Relationship Id="rId28" Type="http://schemas.openxmlformats.org/officeDocument/2006/relationships/slide" Target="slides/slide46.xml"/><Relationship Id="rId36" Type="http://schemas.openxmlformats.org/officeDocument/2006/relationships/slide" Target="slides/slide56.xml"/><Relationship Id="rId10" Type="http://schemas.openxmlformats.org/officeDocument/2006/relationships/slide" Target="slides/slide24.xml"/><Relationship Id="rId19" Type="http://schemas.openxmlformats.org/officeDocument/2006/relationships/slide" Target="slides/slide35.xml"/><Relationship Id="rId31" Type="http://schemas.openxmlformats.org/officeDocument/2006/relationships/slide" Target="slides/slide49.xml"/><Relationship Id="rId44" Type="http://schemas.openxmlformats.org/officeDocument/2006/relationships/slide" Target="slides/slide67.xml"/><Relationship Id="rId4" Type="http://schemas.openxmlformats.org/officeDocument/2006/relationships/slide" Target="slides/slide16.xml"/><Relationship Id="rId9" Type="http://schemas.openxmlformats.org/officeDocument/2006/relationships/slide" Target="slides/slide22.xml"/><Relationship Id="rId14" Type="http://schemas.openxmlformats.org/officeDocument/2006/relationships/slide" Target="slides/slide30.xml"/><Relationship Id="rId22" Type="http://schemas.openxmlformats.org/officeDocument/2006/relationships/slide" Target="slides/slide38.xml"/><Relationship Id="rId27" Type="http://schemas.openxmlformats.org/officeDocument/2006/relationships/slide" Target="slides/slide45.xml"/><Relationship Id="rId30" Type="http://schemas.openxmlformats.org/officeDocument/2006/relationships/slide" Target="slides/slide48.xml"/><Relationship Id="rId35" Type="http://schemas.openxmlformats.org/officeDocument/2006/relationships/slide" Target="slides/slide55.xml"/><Relationship Id="rId43" Type="http://schemas.openxmlformats.org/officeDocument/2006/relationships/slide" Target="slides/slide66.xml"/><Relationship Id="rId48" Type="http://schemas.openxmlformats.org/officeDocument/2006/relationships/slide" Target="slides/slide7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821" y="0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309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821" y="9722309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A471F5F0-8F32-4F42-99C0-EB282D3B4C9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75196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163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2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599" y="4861155"/>
            <a:ext cx="5680103" cy="4605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163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F472B6A-44DB-4E2A-9CCE-F0FEF6F8205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282756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84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84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38" indent="-2952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275" indent="-23653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7350" indent="-23653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013" indent="-23653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285B2E1F-DBEA-4A26-94CA-542B2605ECD4}" type="slidenum">
              <a:rPr lang="en-US" altLang="zh-TW" smtClean="0"/>
              <a:pPr eaLnBrk="1" hangingPunct="1">
                <a:spcBef>
                  <a:spcPct val="0"/>
                </a:spcBef>
              </a:pPr>
              <a:t>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04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906DBD2-83C5-43A6-A9B7-F5F0022685F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144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213ECE7-30F4-4602-BD91-392C5F2C6243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65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654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A411F7AD-C4C2-4807-96BA-73A7574F8565}" type="slidenum">
              <a:rPr lang="en-US" altLang="zh-TW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96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96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53CA650-D5B9-4E1F-BD6F-D8C12C26E3D8}" type="slidenum">
              <a:rPr lang="en-US" altLang="zh-TW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064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064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BA22F8BD-4ABE-4E74-A11F-765B7DE30201}" type="slidenum">
              <a:rPr lang="en-US" altLang="zh-TW" smtClean="0"/>
              <a:pPr eaLnBrk="1" hangingPunct="1">
                <a:spcBef>
                  <a:spcPct val="0"/>
                </a:spcBef>
              </a:pPr>
              <a:t>15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166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166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0AB30FE-A3E9-474D-924B-5DB5B20DD23A}" type="slidenum">
              <a:rPr lang="en-US" altLang="zh-TW" smtClean="0"/>
              <a:pPr eaLnBrk="1" hangingPunct="1">
                <a:spcBef>
                  <a:spcPct val="0"/>
                </a:spcBef>
              </a:pPr>
              <a:t>16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269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269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58876F8-CB63-49D3-B1B1-6F5A0BA11EA6}" type="slidenum">
              <a:rPr lang="en-US" altLang="zh-TW" smtClean="0"/>
              <a:pPr eaLnBrk="1" hangingPunct="1">
                <a:spcBef>
                  <a:spcPct val="0"/>
                </a:spcBef>
              </a:pPr>
              <a:t>17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37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37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B01A5D9B-00F7-4A99-8E49-FC26DDEC5C6D}" type="slidenum">
              <a:rPr lang="en-US" altLang="zh-TW" smtClean="0"/>
              <a:pPr eaLnBrk="1" hangingPunct="1">
                <a:spcBef>
                  <a:spcPct val="0"/>
                </a:spcBef>
              </a:pPr>
              <a:t>18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613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B6B169B-BAE0-40B3-A0AC-D32EF0125CC1}" type="slidenum">
              <a:rPr lang="en-US" altLang="zh-TW" smtClean="0"/>
              <a:pPr eaLnBrk="1" hangingPunct="1">
                <a:spcBef>
                  <a:spcPct val="0"/>
                </a:spcBef>
              </a:pPr>
              <a:t>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12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12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8C052CA8-232E-4FA3-A23F-5CF68DD54934}" type="slidenum">
              <a:rPr lang="en-US" altLang="zh-TW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sz="1200" dirty="0" err="1" smtClean="0"/>
              <a:t>pinMode</a:t>
            </a:r>
            <a:r>
              <a:rPr lang="en-US" altLang="zh-TW" sz="1200" dirty="0" smtClean="0"/>
              <a:t>(13,OUTPUT) </a:t>
            </a:r>
            <a:r>
              <a:rPr lang="zh-TW" altLang="en-US" sz="1200" dirty="0" smtClean="0"/>
              <a:t> 就是將</a:t>
            </a:r>
            <a:r>
              <a:rPr lang="en-US" altLang="zh-TW" sz="1200" dirty="0" err="1" smtClean="0"/>
              <a:t>gpio</a:t>
            </a:r>
            <a:r>
              <a:rPr lang="en-US" altLang="zh-TW" sz="1200" dirty="0" smtClean="0"/>
              <a:t> </a:t>
            </a:r>
            <a:r>
              <a:rPr lang="zh-TW" altLang="en-US" sz="1200" dirty="0" smtClean="0"/>
              <a:t>腳位，告訴</a:t>
            </a:r>
            <a:r>
              <a:rPr lang="en-US" altLang="zh-TW" sz="1200" dirty="0" err="1" smtClean="0"/>
              <a:t>mcu</a:t>
            </a:r>
            <a:r>
              <a:rPr lang="en-US" altLang="zh-TW" sz="1200" dirty="0" smtClean="0"/>
              <a:t> </a:t>
            </a:r>
            <a:r>
              <a:rPr lang="zh-TW" altLang="en-US" sz="1200" dirty="0" smtClean="0"/>
              <a:t>如何使用</a:t>
            </a:r>
            <a:endParaRPr lang="en-US" altLang="zh-TW" sz="1200" dirty="0" smtClean="0"/>
          </a:p>
          <a:p>
            <a:r>
              <a:rPr lang="zh-TW" altLang="en-US" sz="1200" dirty="0" smtClean="0"/>
              <a:t>第一個數字</a:t>
            </a:r>
            <a:r>
              <a:rPr lang="en-US" altLang="zh-TW" sz="1200" dirty="0" smtClean="0"/>
              <a:t>13</a:t>
            </a:r>
            <a:r>
              <a:rPr lang="zh-TW" altLang="en-US" sz="1200" dirty="0" smtClean="0"/>
              <a:t>，就是第</a:t>
            </a:r>
            <a:r>
              <a:rPr lang="en-US" altLang="zh-TW" sz="1200" dirty="0" smtClean="0"/>
              <a:t>13</a:t>
            </a:r>
            <a:r>
              <a:rPr lang="zh-TW" altLang="en-US" sz="1200" dirty="0" smtClean="0"/>
              <a:t>個腳位</a:t>
            </a:r>
            <a:endParaRPr lang="en-US" altLang="zh-TW" sz="1200" dirty="0" smtClean="0"/>
          </a:p>
          <a:p>
            <a:r>
              <a:rPr lang="en-US" altLang="zh-TW" sz="1200" dirty="0" err="1" smtClean="0"/>
              <a:t>Oupout</a:t>
            </a:r>
            <a:r>
              <a:rPr lang="zh-TW" altLang="en-US" sz="1200" dirty="0" smtClean="0"/>
              <a:t> 就是將這個腳位設定為輸出數位訊號使用</a:t>
            </a:r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TW" altLang="en-US" dirty="0" smtClean="0"/>
              <a:t>有問題，</a:t>
            </a:r>
            <a:endParaRPr lang="en-US" altLang="zh-TW" dirty="0" smtClean="0"/>
          </a:p>
          <a:p>
            <a:r>
              <a:rPr lang="zh-TW" altLang="en-US" dirty="0" smtClean="0"/>
              <a:t>看不到甚麼</a:t>
            </a:r>
            <a:r>
              <a:rPr lang="en-US" altLang="zh-TW" dirty="0" smtClean="0"/>
              <a:t>(</a:t>
            </a:r>
            <a:r>
              <a:rPr lang="zh-TW" altLang="en-US" dirty="0" smtClean="0"/>
              <a:t>發光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WHY</a:t>
            </a:r>
          </a:p>
          <a:p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39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427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8906A3D-0D3E-4DFD-9BC8-4CE821E7188C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40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530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D80F15B-38BB-420F-85DE-C423093858E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51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52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kumimoji="1" lang="en-US" altLang="zh-TW" sz="1200" kern="1200" dirty="0" err="1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pinMode</a:t>
            </a:r>
            <a:r>
              <a:rPr kumimoji="1" lang="en-US" altLang="zh-TW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(7,INPUT) </a:t>
            </a:r>
            <a:r>
              <a:rPr kumimoji="1" lang="zh-TW" altLang="en-US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 就是將</a:t>
            </a:r>
            <a:r>
              <a:rPr kumimoji="1" lang="en-US" altLang="zh-TW" sz="1200" kern="1200" dirty="0" err="1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gpio</a:t>
            </a:r>
            <a:r>
              <a:rPr kumimoji="1" lang="en-US" altLang="zh-TW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 </a:t>
            </a:r>
            <a:r>
              <a:rPr kumimoji="1" lang="zh-TW" altLang="en-US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腳位，告訴</a:t>
            </a:r>
            <a:r>
              <a:rPr kumimoji="1" lang="en-US" altLang="zh-TW" sz="1200" kern="1200" dirty="0" err="1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mcu</a:t>
            </a:r>
            <a:r>
              <a:rPr kumimoji="1" lang="en-US" altLang="zh-TW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 </a:t>
            </a:r>
            <a:r>
              <a:rPr kumimoji="1" lang="zh-TW" altLang="en-US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如何使用</a:t>
            </a:r>
            <a:endParaRPr kumimoji="1" lang="en-US" altLang="zh-TW" sz="1200" kern="1200" dirty="0" smtClean="0">
              <a:solidFill>
                <a:schemeClr val="tx1"/>
              </a:solidFill>
              <a:latin typeface="+mj-ea"/>
              <a:ea typeface="新細明體" pitchFamily="18" charset="-120"/>
              <a:cs typeface="+mn-cs"/>
            </a:endParaRPr>
          </a:p>
          <a:p>
            <a:r>
              <a:rPr kumimoji="1" lang="zh-TW" altLang="en-US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第一個數字</a:t>
            </a:r>
            <a:r>
              <a:rPr kumimoji="1" lang="en-US" altLang="zh-TW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7</a:t>
            </a:r>
            <a:r>
              <a:rPr kumimoji="1" lang="zh-TW" altLang="en-US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，就是第</a:t>
            </a:r>
            <a:r>
              <a:rPr kumimoji="1" lang="en-US" altLang="zh-TW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7</a:t>
            </a:r>
            <a:r>
              <a:rPr kumimoji="1" lang="zh-TW" altLang="en-US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個腳位</a:t>
            </a:r>
            <a:endParaRPr kumimoji="1" lang="en-US" altLang="zh-TW" sz="1200" kern="1200" dirty="0" smtClean="0">
              <a:solidFill>
                <a:schemeClr val="tx1"/>
              </a:solidFill>
              <a:latin typeface="+mj-ea"/>
              <a:ea typeface="新細明體" pitchFamily="18" charset="-120"/>
              <a:cs typeface="+mn-cs"/>
            </a:endParaRPr>
          </a:p>
          <a:p>
            <a:r>
              <a:rPr lang="en-US" altLang="zh-TW" sz="1200" dirty="0" smtClean="0">
                <a:latin typeface="+mj-ea"/>
              </a:rPr>
              <a:t>INPUT</a:t>
            </a:r>
            <a:r>
              <a:rPr kumimoji="1" lang="zh-TW" altLang="en-US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 就是將這個腳位設定為輸入數位訊號使用</a:t>
            </a:r>
            <a:endParaRPr kumimoji="1" lang="zh-TW" altLang="en-US" sz="1200" kern="1200" dirty="0">
              <a:solidFill>
                <a:schemeClr val="tx1"/>
              </a:solidFill>
              <a:latin typeface="+mj-ea"/>
              <a:ea typeface="新細明體" pitchFamily="18" charset="-120"/>
              <a:cs typeface="+mn-cs"/>
            </a:endParaRPr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sz="1200" dirty="0" smtClean="0"/>
              <a:t> </a:t>
            </a:r>
            <a:r>
              <a:rPr lang="en-US" altLang="zh-TW" sz="1200" dirty="0" err="1" smtClean="0"/>
              <a:t>Serial.begin</a:t>
            </a:r>
            <a:r>
              <a:rPr lang="en-US" altLang="zh-TW" sz="1200" dirty="0" smtClean="0"/>
              <a:t>(9600) ; </a:t>
            </a:r>
            <a:r>
              <a:rPr lang="zh-TW" altLang="en-US" sz="1200" dirty="0" smtClean="0"/>
              <a:t>宣告監控視窗傳輸速率</a:t>
            </a:r>
            <a:endParaRPr lang="en-US" altLang="zh-TW" sz="1200" dirty="0" smtClean="0"/>
          </a:p>
          <a:p>
            <a:r>
              <a:rPr lang="en-US" altLang="zh-TW" sz="1200" dirty="0" smtClean="0"/>
              <a:t>      </a:t>
            </a:r>
            <a:r>
              <a:rPr lang="en-US" altLang="zh-TW" sz="1200" dirty="0" err="1" smtClean="0"/>
              <a:t>Serial.println</a:t>
            </a:r>
            <a:r>
              <a:rPr lang="en-US" altLang="zh-TW" sz="1200" dirty="0" smtClean="0"/>
              <a:t>(“Program Start”) </a:t>
            </a:r>
            <a:r>
              <a:rPr lang="zh-TW" altLang="en-US" sz="1200" dirty="0" smtClean="0"/>
              <a:t>  </a:t>
            </a:r>
            <a:r>
              <a:rPr lang="en-US" altLang="zh-TW" sz="1200" dirty="0" smtClean="0"/>
              <a:t>//</a:t>
            </a:r>
            <a:r>
              <a:rPr lang="zh-TW" altLang="en-US" sz="1200" dirty="0" smtClean="0"/>
              <a:t>送書開始</a:t>
            </a:r>
            <a:endParaRPr kumimoji="1" lang="zh-TW" altLang="en-US" sz="1200" kern="1200" dirty="0">
              <a:solidFill>
                <a:schemeClr val="tx1"/>
              </a:solidFill>
              <a:latin typeface="+mj-ea"/>
              <a:ea typeface="新細明體" pitchFamily="18" charset="-120"/>
              <a:cs typeface="+mn-cs"/>
            </a:endParaRPr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TW" altLang="en-US" dirty="0" smtClean="0"/>
              <a:t>有問題，</a:t>
            </a:r>
            <a:endParaRPr lang="en-US" altLang="zh-TW" dirty="0" smtClean="0"/>
          </a:p>
          <a:p>
            <a:r>
              <a:rPr lang="zh-TW" altLang="en-US" dirty="0" smtClean="0"/>
              <a:t>看不到甚麼</a:t>
            </a:r>
            <a:r>
              <a:rPr lang="en-US" altLang="zh-TW" dirty="0" smtClean="0"/>
              <a:t>(</a:t>
            </a:r>
            <a:r>
              <a:rPr lang="zh-TW" altLang="en-US" dirty="0" smtClean="0"/>
              <a:t>發光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WHY</a:t>
            </a:r>
          </a:p>
          <a:p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632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062E862-FF44-4BF3-9CB9-E1C217EC3BF8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61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64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65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kumimoji="1" lang="en-US" altLang="zh-TW" sz="1200" kern="1200" dirty="0" err="1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pinMode</a:t>
            </a:r>
            <a:r>
              <a:rPr kumimoji="1" lang="en-US" altLang="zh-TW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(7,INPUT) </a:t>
            </a:r>
            <a:r>
              <a:rPr kumimoji="1" lang="zh-TW" altLang="en-US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 就是將</a:t>
            </a:r>
            <a:r>
              <a:rPr kumimoji="1" lang="en-US" altLang="zh-TW" sz="1200" kern="1200" dirty="0" err="1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gpio</a:t>
            </a:r>
            <a:r>
              <a:rPr kumimoji="1" lang="en-US" altLang="zh-TW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 </a:t>
            </a:r>
            <a:r>
              <a:rPr kumimoji="1" lang="zh-TW" altLang="en-US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腳位，告訴</a:t>
            </a:r>
            <a:r>
              <a:rPr kumimoji="1" lang="en-US" altLang="zh-TW" sz="1200" kern="1200" dirty="0" err="1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mcu</a:t>
            </a:r>
            <a:r>
              <a:rPr kumimoji="1" lang="en-US" altLang="zh-TW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 </a:t>
            </a:r>
            <a:r>
              <a:rPr kumimoji="1" lang="zh-TW" altLang="en-US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如何使用</a:t>
            </a:r>
            <a:endParaRPr kumimoji="1" lang="en-US" altLang="zh-TW" sz="1200" kern="1200" dirty="0" smtClean="0">
              <a:solidFill>
                <a:schemeClr val="tx1"/>
              </a:solidFill>
              <a:latin typeface="+mj-ea"/>
              <a:ea typeface="新細明體" pitchFamily="18" charset="-120"/>
              <a:cs typeface="+mn-cs"/>
            </a:endParaRPr>
          </a:p>
          <a:p>
            <a:r>
              <a:rPr kumimoji="1" lang="zh-TW" altLang="en-US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第一個數字</a:t>
            </a:r>
            <a:r>
              <a:rPr kumimoji="1" lang="en-US" altLang="zh-TW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7</a:t>
            </a:r>
            <a:r>
              <a:rPr kumimoji="1" lang="zh-TW" altLang="en-US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，就是第</a:t>
            </a:r>
            <a:r>
              <a:rPr kumimoji="1" lang="en-US" altLang="zh-TW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7</a:t>
            </a:r>
            <a:r>
              <a:rPr kumimoji="1" lang="zh-TW" altLang="en-US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個腳位</a:t>
            </a:r>
            <a:endParaRPr kumimoji="1" lang="en-US" altLang="zh-TW" sz="1200" kern="1200" dirty="0" smtClean="0">
              <a:solidFill>
                <a:schemeClr val="tx1"/>
              </a:solidFill>
              <a:latin typeface="+mj-ea"/>
              <a:ea typeface="新細明體" pitchFamily="18" charset="-120"/>
              <a:cs typeface="+mn-cs"/>
            </a:endParaRPr>
          </a:p>
          <a:p>
            <a:r>
              <a:rPr lang="en-US" altLang="zh-TW" sz="1200" dirty="0" smtClean="0">
                <a:latin typeface="+mj-ea"/>
              </a:rPr>
              <a:t>INPUT</a:t>
            </a:r>
            <a:r>
              <a:rPr kumimoji="1" lang="zh-TW" altLang="en-US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 就是將這個腳位設定為輸入數位訊號使用</a:t>
            </a:r>
            <a:endParaRPr kumimoji="1" lang="en-US" altLang="zh-TW" sz="1200" kern="1200" dirty="0" smtClean="0">
              <a:solidFill>
                <a:schemeClr val="tx1"/>
              </a:solidFill>
              <a:latin typeface="+mj-ea"/>
              <a:ea typeface="新細明體" pitchFamily="18" charset="-120"/>
              <a:cs typeface="+mn-cs"/>
            </a:endParaRPr>
          </a:p>
          <a:p>
            <a:r>
              <a:rPr lang="en-US" altLang="zh-TW" sz="1200" dirty="0" err="1" smtClean="0">
                <a:latin typeface="+mj-ea"/>
              </a:rPr>
              <a:t>pinMode</a:t>
            </a:r>
            <a:r>
              <a:rPr lang="en-US" altLang="zh-TW" sz="1200" dirty="0" smtClean="0">
                <a:latin typeface="+mj-ea"/>
              </a:rPr>
              <a:t>(13,OUTPUT) </a:t>
            </a:r>
            <a:r>
              <a:rPr lang="zh-TW" altLang="en-US" sz="1200" dirty="0" smtClean="0">
                <a:latin typeface="+mj-ea"/>
              </a:rPr>
              <a:t> 就是將</a:t>
            </a:r>
            <a:r>
              <a:rPr lang="en-US" altLang="zh-TW" sz="1200" dirty="0" err="1" smtClean="0">
                <a:latin typeface="+mj-ea"/>
              </a:rPr>
              <a:t>gpio</a:t>
            </a:r>
            <a:r>
              <a:rPr lang="en-US" altLang="zh-TW" sz="1200" dirty="0" smtClean="0">
                <a:latin typeface="+mj-ea"/>
              </a:rPr>
              <a:t> </a:t>
            </a:r>
            <a:r>
              <a:rPr lang="zh-TW" altLang="en-US" sz="1200" dirty="0" smtClean="0">
                <a:latin typeface="+mj-ea"/>
              </a:rPr>
              <a:t>腳位，告訴</a:t>
            </a:r>
            <a:r>
              <a:rPr lang="en-US" altLang="zh-TW" sz="1200" dirty="0" err="1" smtClean="0">
                <a:latin typeface="+mj-ea"/>
              </a:rPr>
              <a:t>mcu</a:t>
            </a:r>
            <a:r>
              <a:rPr lang="en-US" altLang="zh-TW" sz="1200" dirty="0" smtClean="0">
                <a:latin typeface="+mj-ea"/>
              </a:rPr>
              <a:t> </a:t>
            </a:r>
            <a:r>
              <a:rPr lang="zh-TW" altLang="en-US" sz="1200" dirty="0" smtClean="0">
                <a:latin typeface="+mj-ea"/>
              </a:rPr>
              <a:t>如何使用</a:t>
            </a:r>
            <a:endParaRPr lang="en-US" altLang="zh-TW" sz="1200" dirty="0" smtClean="0">
              <a:latin typeface="+mj-ea"/>
            </a:endParaRPr>
          </a:p>
          <a:p>
            <a:r>
              <a:rPr lang="zh-TW" altLang="en-US" sz="1200" dirty="0" smtClean="0">
                <a:latin typeface="+mj-ea"/>
              </a:rPr>
              <a:t>第一個數字</a:t>
            </a:r>
            <a:r>
              <a:rPr lang="en-US" altLang="zh-TW" sz="1200" dirty="0" smtClean="0">
                <a:latin typeface="+mj-ea"/>
              </a:rPr>
              <a:t>13</a:t>
            </a:r>
            <a:r>
              <a:rPr lang="zh-TW" altLang="en-US" sz="1200" dirty="0" smtClean="0">
                <a:latin typeface="+mj-ea"/>
              </a:rPr>
              <a:t>，就是第</a:t>
            </a:r>
            <a:r>
              <a:rPr lang="en-US" altLang="zh-TW" sz="1200" dirty="0" smtClean="0">
                <a:latin typeface="+mj-ea"/>
              </a:rPr>
              <a:t>13</a:t>
            </a:r>
            <a:r>
              <a:rPr lang="zh-TW" altLang="en-US" sz="1200" dirty="0" smtClean="0">
                <a:latin typeface="+mj-ea"/>
              </a:rPr>
              <a:t>個腳位</a:t>
            </a:r>
            <a:endParaRPr lang="en-US" altLang="zh-TW" sz="1200" dirty="0" smtClean="0">
              <a:latin typeface="+mj-ea"/>
            </a:endParaRPr>
          </a:p>
          <a:p>
            <a:r>
              <a:rPr lang="en-US" altLang="zh-TW" sz="1200" dirty="0" err="1" smtClean="0">
                <a:latin typeface="+mj-ea"/>
              </a:rPr>
              <a:t>Oupout</a:t>
            </a:r>
            <a:r>
              <a:rPr lang="zh-TW" altLang="en-US" sz="1200" dirty="0" smtClean="0">
                <a:latin typeface="+mj-ea"/>
              </a:rPr>
              <a:t> 就是將這個腳位設定為輸出數位訊號使用</a:t>
            </a:r>
          </a:p>
          <a:p>
            <a:endParaRPr kumimoji="1" lang="zh-TW" altLang="en-US" sz="1200" kern="1200" dirty="0">
              <a:solidFill>
                <a:schemeClr val="tx1"/>
              </a:solidFill>
              <a:latin typeface="+mj-ea"/>
              <a:ea typeface="新細明體" pitchFamily="18" charset="-120"/>
              <a:cs typeface="+mn-cs"/>
            </a:endParaRPr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73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4D32EAE-45A0-4A0E-961C-973D56EC9305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71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73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837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40AA901-D1CF-4751-BC83-DA98BDF5A059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939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D920062-6BC9-4E47-9A3F-0893C02234BB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</p:grpSp>
      </p:grpSp>
      <p:sp>
        <p:nvSpPr>
          <p:cNvPr id="245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245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600"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19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859DC0-D26E-4A27-BA8E-EC5CE29B721C}" type="datetime1">
              <a:rPr lang="zh-TW" altLang="en-US"/>
              <a:pPr>
                <a:defRPr/>
              </a:pPr>
              <a:t>2017/10/2</a:t>
            </a:fld>
            <a:endParaRPr lang="en-US" altLang="zh-TW"/>
          </a:p>
        </p:txBody>
      </p:sp>
      <p:sp>
        <p:nvSpPr>
          <p:cNvPr id="20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1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3A0658-0BCF-4BCF-9480-3262751EE89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23" name="Picture 2" descr="F:\永忠研究\大學上課\國立暨南大學\NCNU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2197"/>
            <a:ext cx="1526082" cy="34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5389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01F505-369C-4EAC-AAC0-D89CFDEABC8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10FC2E-A1FC-4AEA-B713-85A64300EE80}" type="datetime1">
              <a:rPr lang="zh-TW" altLang="en-US"/>
              <a:pPr>
                <a:defRPr/>
              </a:pPr>
              <a:t>2017/10/2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651849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257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2578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77E414-1AE7-41CD-8CBF-C5A001D5D49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802C6-0797-47B4-8440-790C83916A50}" type="datetime1">
              <a:rPr lang="zh-TW" altLang="en-US"/>
              <a:pPr>
                <a:defRPr/>
              </a:pPr>
              <a:t>2017/10/2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825023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886200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DFD106-BCD8-487F-8B38-1BC99814436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5B9461-15CA-4FCF-AB5A-D0D9AA859AA3}" type="datetime1">
              <a:rPr lang="zh-TW" altLang="en-US"/>
              <a:pPr>
                <a:defRPr/>
              </a:pPr>
              <a:t>2017/10/2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01190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05EA17-47AA-406A-A27C-E396796AD99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B73FE5-E0AA-4241-819C-34A2E6E60D89}" type="datetime1">
              <a:rPr lang="zh-TW" altLang="en-US"/>
              <a:pPr>
                <a:defRPr/>
              </a:pPr>
              <a:t>2017/10/2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31916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9" descr="底圖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rgbClr val="00B0F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73D5A7-9673-40FC-A8BD-3915090A807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2014/10/22</a:t>
            </a:r>
          </a:p>
        </p:txBody>
      </p:sp>
      <p:pic>
        <p:nvPicPr>
          <p:cNvPr id="19" name="Picture 2" descr="F:\永忠研究\大學上課\國立暨南大學\NCNU_Logo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2197"/>
            <a:ext cx="1526082" cy="34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0219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7FFF00-363B-4DD5-B6BC-0BCD5B31E8C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15572D-18CA-4DD7-9371-F81FC9053860}" type="datetime1">
              <a:rPr lang="zh-TW" altLang="en-US"/>
              <a:pPr>
                <a:defRPr/>
              </a:pPr>
              <a:t>2017/10/2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96397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19D91B-6B88-4718-9364-3BEB837FA2E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567DB7-D19E-4C0B-A1CE-C4CC951A69D1}" type="datetime1">
              <a:rPr lang="zh-TW" altLang="en-US"/>
              <a:pPr>
                <a:defRPr/>
              </a:pPr>
              <a:t>2017/10/2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5892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B2A2C7-989C-4006-B0D9-D940E7D1A33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0B9776-EDE5-4861-91CA-163B329D74E9}" type="datetime1">
              <a:rPr lang="zh-TW" altLang="en-US"/>
              <a:pPr>
                <a:defRPr/>
              </a:pPr>
              <a:t>2017/10/2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352603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A2407-CBD6-4F77-8279-7CB6BBF6CDD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44CD2-6495-474E-84B0-342788D61090}" type="datetime1">
              <a:rPr lang="zh-TW" altLang="en-US"/>
              <a:pPr>
                <a:defRPr/>
              </a:pPr>
              <a:t>2017/10/2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53940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B8352-9521-40DC-8779-D21A03EFF3C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829FB-DC40-468D-92C7-4350B4707421}" type="datetime1">
              <a:rPr lang="zh-TW" altLang="en-US"/>
              <a:pPr>
                <a:defRPr/>
              </a:pPr>
              <a:t>2017/10/2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30292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489CC7-1245-4B0E-A52B-824FC31BC9C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82D92-2333-42FE-B2EF-BAF71D8D8BF2}" type="datetime1">
              <a:rPr lang="zh-TW" altLang="en-US"/>
              <a:pPr>
                <a:defRPr/>
              </a:pPr>
              <a:t>2017/10/2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1257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652496-ADD1-47A4-A569-F5E61FFD91E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34959D-839D-4B51-B477-990830BBE59E}" type="datetime1">
              <a:rPr lang="zh-TW" altLang="en-US"/>
              <a:pPr>
                <a:defRPr/>
              </a:pPr>
              <a:t>2017/10/2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214102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9" descr="底圖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Arial Black" pitchFamily="34" charset="0"/>
              </a:defRPr>
            </a:lvl1pPr>
          </a:lstStyle>
          <a:p>
            <a:pPr>
              <a:defRPr/>
            </a:pPr>
            <a:fld id="{9BBBD39A-4CDD-4E0F-9E04-983A28B2C22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grpSp>
        <p:nvGrpSpPr>
          <p:cNvPr id="1029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1035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6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7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9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41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42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3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3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3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Arial" charset="0"/>
              </a:defRPr>
            </a:lvl1pPr>
          </a:lstStyle>
          <a:p>
            <a:pPr>
              <a:defRPr/>
            </a:pPr>
            <a:fld id="{AF9D84FC-A634-4707-8276-1E3C315C0554}" type="datetime1">
              <a:rPr lang="zh-TW" altLang="en-US"/>
              <a:pPr>
                <a:defRPr/>
              </a:pPr>
              <a:t>2017/10/2</a:t>
            </a:fld>
            <a:endParaRPr lang="en-US" altLang="zh-TW"/>
          </a:p>
        </p:txBody>
      </p:sp>
      <p:pic>
        <p:nvPicPr>
          <p:cNvPr id="20" name="Picture 2" descr="F:\永忠研究\大學上課\國立暨南大學\NCNU_Logo.png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2197"/>
            <a:ext cx="1526082" cy="34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</p:sldLayoutIdLst>
  <p:transition spd="med"/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99184" y="1628800"/>
            <a:ext cx="7344816" cy="2820888"/>
          </a:xfrm>
        </p:spPr>
        <p:txBody>
          <a:bodyPr/>
          <a:lstStyle/>
          <a:p>
            <a:pPr algn="ctr"/>
            <a:r>
              <a:rPr lang="zh-TW" altLang="en-US" sz="4000" dirty="0"/>
              <a:t>物聯網系統設計與實作</a:t>
            </a:r>
            <a:r>
              <a:rPr lang="en-US" altLang="zh-TW" sz="4000" dirty="0" smtClean="0"/>
              <a:t/>
            </a:r>
            <a:br>
              <a:rPr lang="en-US" altLang="zh-TW" sz="4000" dirty="0" smtClean="0"/>
            </a:br>
            <a:r>
              <a:rPr lang="zh-TW" altLang="zh-TW" sz="4000" dirty="0"/>
              <a:t/>
            </a:r>
            <a:br>
              <a:rPr lang="zh-TW" altLang="zh-TW" sz="4000" dirty="0"/>
            </a:br>
            <a:r>
              <a:rPr lang="en-US" altLang="zh-TW" sz="2800" dirty="0"/>
              <a:t>Ameba </a:t>
            </a:r>
            <a:r>
              <a:rPr lang="en-US" altLang="zh-TW" sz="2800" dirty="0" smtClean="0"/>
              <a:t>8195AM</a:t>
            </a:r>
            <a:r>
              <a:rPr lang="zh-TW" altLang="en-US" sz="2800" dirty="0" smtClean="0"/>
              <a:t> 程式設計</a:t>
            </a:r>
            <a:r>
              <a:rPr lang="zh-TW" altLang="en-US" sz="2800" dirty="0"/>
              <a:t>的第一步</a:t>
            </a:r>
            <a:endParaRPr lang="zh-TW" altLang="en-US" sz="2400" b="1" dirty="0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標楷體" pitchFamily="65" charset="-12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4460875"/>
            <a:ext cx="8667750" cy="2016125"/>
          </a:xfrm>
        </p:spPr>
        <p:txBody>
          <a:bodyPr/>
          <a:lstStyle/>
          <a:p>
            <a:pPr algn="ctr" eaLnBrk="1" hangingPunct="1"/>
            <a:endParaRPr lang="en-US" altLang="zh-TW" sz="2000" dirty="0"/>
          </a:p>
          <a:p>
            <a:pPr algn="ctr" eaLnBrk="1" hangingPunct="1"/>
            <a:r>
              <a:rPr lang="zh-TW" altLang="en-US" sz="2000" dirty="0"/>
              <a:t>講師：曹永忠 </a:t>
            </a:r>
            <a:endParaRPr lang="en-US" altLang="zh-TW" sz="2000" dirty="0"/>
          </a:p>
          <a:p>
            <a:pPr algn="ctr" eaLnBrk="1" hangingPunct="1"/>
            <a:endParaRPr lang="zh-TW" altLang="en-US" sz="2000" dirty="0"/>
          </a:p>
          <a:p>
            <a:pPr algn="ctr" eaLnBrk="1" hangingPunct="1"/>
            <a:r>
              <a:rPr lang="zh-TW" altLang="en-US" sz="2000"/>
              <a:t>國立暨南大學電機工程學系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4985357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四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(7,INPUT)			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設定為輸入模式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digitalWrite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(8,HIGH)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8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設定輸出高電位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5633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28625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4.analogWrite(9,128)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數位訊號專用所設計的函式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 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將擁有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PWM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的數位腳位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9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設定輸出電位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2.5V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對應值大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約為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128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solidFill>
                <a:srgbClr val="FF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5.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(0)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類比腳專用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且</a:t>
            </a:r>
            <a:r>
              <a:rPr lang="en-US" altLang="zh-TW" sz="2800" dirty="0" err="1" smtClean="0">
                <a:solidFill>
                  <a:srgbClr val="C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可讀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取範圍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0(0V)~1023(5V))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</p:txBody>
      </p:sp>
    </p:spTree>
    <p:extLst>
      <p:ext uri="{BB962C8B-B14F-4D97-AF65-F5344CB8AC3E}">
        <p14:creationId xmlns:p14="http://schemas.microsoft.com/office/powerpoint/2010/main" val="35616437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D0514D6A-727F-4CD4-90DB-5DAF696D05A3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752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14F955F-A3E4-484D-B634-B6699922A0D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2017/10/2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系統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37540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2017/10/2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啟動開發環境</a:t>
            </a:r>
          </a:p>
        </p:txBody>
      </p:sp>
    </p:spTree>
    <p:extLst>
      <p:ext uri="{BB962C8B-B14F-4D97-AF65-F5344CB8AC3E}">
        <p14:creationId xmlns:p14="http://schemas.microsoft.com/office/powerpoint/2010/main" val="417962219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059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AEA15293-F6F7-48D9-9DF9-073DFD323F68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059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0334338-245B-4D6C-B110-CC0DDF84A70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2017/10/2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37" y="1515730"/>
            <a:ext cx="8824342" cy="4961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971600" y="2235763"/>
            <a:ext cx="5328592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1979712" y="4509120"/>
            <a:ext cx="187220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964642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啟動程式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1619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2A0786EB-E4CE-4CE0-908E-6255CC2584D3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1620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A41D39A-1105-4802-BA67-58BB5F85FB4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2017/10/2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55024"/>
            <a:ext cx="7754566" cy="435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773527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選擇開發版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2643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48BAE9-92B9-4332-B03F-1BE10437F66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2644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A25D131-05B5-45EE-A23E-36760491E7F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2017/10/2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7888081" cy="443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291408" y="2852936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2799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確定通訊埠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3667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C374333-210F-48BE-A5DE-6E92057D343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3668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51F560B-C4FA-4C9E-A126-868D3A4A577F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2017/10/2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41004"/>
            <a:ext cx="8784976" cy="493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421433" y="4001038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862375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選擇通訊埠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4691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B870C25-5BEA-4057-90C3-F867E17E8B60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4692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4477007-30F6-4E3D-B336-30FC76C7DC7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2017/10/2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42" y="1736675"/>
            <a:ext cx="8016158" cy="450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843808" y="3135187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662154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2017/10/2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71609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D4711D9-3A14-4E54-AE28-C1C7ADAEAD13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710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921B181-E71B-43D0-97F5-4CB3CAA67AE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2017/10/2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程式介紹</a:t>
            </a:r>
          </a:p>
        </p:txBody>
      </p:sp>
    </p:spTree>
    <p:extLst>
      <p:ext uri="{BB962C8B-B14F-4D97-AF65-F5344CB8AC3E}">
        <p14:creationId xmlns:p14="http://schemas.microsoft.com/office/powerpoint/2010/main" val="112214780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2017/10/2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Ameba </a:t>
            </a:r>
            <a:r>
              <a:rPr lang="zh-TW" altLang="en-US" dirty="0" smtClean="0"/>
              <a:t>腳位說明</a:t>
            </a:r>
          </a:p>
        </p:txBody>
      </p:sp>
    </p:spTree>
    <p:extLst>
      <p:ext uri="{BB962C8B-B14F-4D97-AF65-F5344CB8AC3E}">
        <p14:creationId xmlns:p14="http://schemas.microsoft.com/office/powerpoint/2010/main" val="396521766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2017/10/2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026" name="Picture 2" descr="D:\永忠研究\大學上課\崑山科技大學\105微處理機一\上課內容\程式設計\amebar腳位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246461" y="131912"/>
            <a:ext cx="6674742" cy="650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28236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2017/10/2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2050" name="Picture 2" descr="D:\永忠研究\大學上課\崑山科技大學\105微處理機一\上課內容\電路圖\基本電路_ 透過網際網路取得時間_b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699123"/>
            <a:ext cx="7632848" cy="615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04742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2017/10/2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最簡單的輸出元件</a:t>
            </a:r>
          </a:p>
        </p:txBody>
      </p:sp>
    </p:spTree>
    <p:extLst>
      <p:ext uri="{BB962C8B-B14F-4D97-AF65-F5344CB8AC3E}">
        <p14:creationId xmlns:p14="http://schemas.microsoft.com/office/powerpoint/2010/main" val="425300871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smtClean="0">
                <a:solidFill>
                  <a:srgbClr val="E56700"/>
                </a:solidFill>
              </a:rPr>
              <a:t>LED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2017/10/2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098" name="Picture 2" descr="D:\永忠研究\大學上課\崑山科技大學\105微處理機一\上課內容\零件圖\l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0" y="1772816"/>
            <a:ext cx="5970860" cy="340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71556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smtClean="0">
                <a:solidFill>
                  <a:srgbClr val="E56700"/>
                </a:solidFill>
              </a:rPr>
              <a:t>LED</a:t>
            </a:r>
            <a:r>
              <a:rPr lang="zh-TW" altLang="en-US" b="1" dirty="0" smtClean="0">
                <a:solidFill>
                  <a:srgbClr val="E56700"/>
                </a:solidFill>
              </a:rPr>
              <a:t> 腳位判斷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2017/10/2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027" name="Picture 3" descr="D:\永忠研究\大學上課\崑山科技大學\105微處理機一\上課內容\零件圖\LED正負腳位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412776"/>
            <a:ext cx="2592288" cy="467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755576" y="4869160"/>
            <a:ext cx="2520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長腳為正電</a:t>
            </a:r>
            <a:endParaRPr lang="zh-TW" altLang="en-US" sz="32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012160" y="4853628"/>
            <a:ext cx="2520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短腳為接地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4136512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限流</a:t>
            </a:r>
            <a:r>
              <a:rPr lang="zh-TW" altLang="en-US" b="1" dirty="0" smtClean="0">
                <a:solidFill>
                  <a:srgbClr val="E56700"/>
                </a:solidFill>
              </a:rPr>
              <a:t>電阻</a:t>
            </a:r>
            <a:r>
              <a:rPr lang="en-US" altLang="zh-TW" b="1" dirty="0">
                <a:solidFill>
                  <a:srgbClr val="E56700"/>
                </a:solidFill>
              </a:rPr>
              <a:t>(Current limiting </a:t>
            </a:r>
            <a:r>
              <a:rPr lang="en-US" altLang="zh-TW" b="1" dirty="0" smtClean="0">
                <a:solidFill>
                  <a:srgbClr val="E56700"/>
                </a:solidFill>
              </a:rPr>
              <a:t>resistor)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2017/10/2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5122" name="Picture 2" descr="D:\永忠研究\大學上課\崑山科技大學\105微處理機一\上課內容\電路圖\LED 限流電阻電路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14" y="1916832"/>
            <a:ext cx="6740169" cy="425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44537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smtClean="0">
                <a:solidFill>
                  <a:srgbClr val="E56700"/>
                </a:solidFill>
              </a:rPr>
              <a:t>LED</a:t>
            </a:r>
            <a:r>
              <a:rPr lang="zh-TW" altLang="en-US" b="1" dirty="0" smtClean="0">
                <a:solidFill>
                  <a:srgbClr val="E56700"/>
                </a:solidFill>
              </a:rPr>
              <a:t>連接電路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2017/10/2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2" name="Picture 2" descr="D:\永忠研究\大學上課\崑山科技大學\105微處理機一\上課內容\電路圖\基本電路_1Led_b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13419"/>
            <a:ext cx="6480720" cy="557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3045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2017/10/2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如何輸出數位訊號</a:t>
            </a:r>
          </a:p>
        </p:txBody>
      </p:sp>
    </p:spTree>
    <p:extLst>
      <p:ext uri="{BB962C8B-B14F-4D97-AF65-F5344CB8AC3E}">
        <p14:creationId xmlns:p14="http://schemas.microsoft.com/office/powerpoint/2010/main" val="379223216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2017/10/2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Coding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07400902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2893FC4-6197-43AE-9E2E-DFC9AE70A91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222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1F51B7-98D3-4E2F-9500-91BCD59AED60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2017/10/2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Arduino</a:t>
            </a:r>
            <a:r>
              <a:rPr lang="zh-TW" altLang="en-US" dirty="0" smtClean="0"/>
              <a:t> </a:t>
            </a:r>
            <a:r>
              <a:rPr lang="zh-TW" altLang="en-US" dirty="0"/>
              <a:t>程式架構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8775357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smtClean="0">
                <a:solidFill>
                  <a:srgbClr val="E56700"/>
                </a:solidFill>
              </a:rPr>
              <a:t>SETUP()</a:t>
            </a:r>
            <a:r>
              <a:rPr lang="zh-TW" altLang="en-US" b="1" dirty="0" smtClean="0">
                <a:solidFill>
                  <a:srgbClr val="E56700"/>
                </a:solidFill>
              </a:rPr>
              <a:t>用法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2017/10/2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 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程式區塊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因為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 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開發板必須針對周邊腳位、周邊通訊腳位、全域使用的變數或物件等，先行產生或設定，所以這些東西都必須寫在這個區域，尤其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69164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腳位使用與輸入輸出設定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69164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全域變數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69164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常態變數、靜態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69164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使用模組之物件產生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69164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時間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、計數器等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69164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常用參數等等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69164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69110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smtClean="0">
                <a:solidFill>
                  <a:srgbClr val="E56700"/>
                </a:solidFill>
              </a:rPr>
              <a:t>GPIO</a:t>
            </a:r>
            <a:r>
              <a:rPr lang="zh-TW" altLang="en-US" b="1" dirty="0" smtClean="0">
                <a:solidFill>
                  <a:srgbClr val="E56700"/>
                </a:solidFill>
              </a:rPr>
              <a:t>問題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2017/10/2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917458"/>
            <a:ext cx="74168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void setup() {</a:t>
            </a:r>
          </a:p>
          <a:p>
            <a:r>
              <a:rPr lang="en-US" altLang="zh-TW" sz="2800" dirty="0"/>
              <a:t>  // put your setup code here, to run once:</a:t>
            </a:r>
          </a:p>
          <a:p>
            <a:r>
              <a:rPr lang="en-US" altLang="zh-TW" sz="2800" dirty="0"/>
              <a:t>      </a:t>
            </a:r>
            <a:r>
              <a:rPr lang="en-US" altLang="zh-TW" sz="2800" dirty="0" err="1"/>
              <a:t>pinMode</a:t>
            </a:r>
            <a:r>
              <a:rPr lang="en-US" altLang="zh-TW" sz="2800" dirty="0"/>
              <a:t>(13,OUTPUT) ;</a:t>
            </a:r>
          </a:p>
          <a:p>
            <a:r>
              <a:rPr lang="en-US" altLang="zh-TW" sz="2800" dirty="0"/>
              <a:t>}</a:t>
            </a:r>
          </a:p>
        </p:txBody>
      </p:sp>
      <p:sp>
        <p:nvSpPr>
          <p:cNvPr id="4" name="矩形 3"/>
          <p:cNvSpPr/>
          <p:nvPr/>
        </p:nvSpPr>
        <p:spPr>
          <a:xfrm>
            <a:off x="683568" y="4222016"/>
            <a:ext cx="777686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err="1">
                <a:latin typeface="+mj-ea"/>
                <a:ea typeface="+mj-ea"/>
              </a:rPr>
              <a:t>pinMode</a:t>
            </a:r>
            <a:r>
              <a:rPr lang="en-US" altLang="zh-TW" sz="2800" dirty="0">
                <a:latin typeface="+mj-ea"/>
                <a:ea typeface="+mj-ea"/>
              </a:rPr>
              <a:t>(13,OUTPUT) </a:t>
            </a:r>
            <a:r>
              <a:rPr lang="zh-TW" altLang="en-US" sz="2800" dirty="0">
                <a:latin typeface="+mj-ea"/>
                <a:ea typeface="+mj-ea"/>
              </a:rPr>
              <a:t> 就是將</a:t>
            </a:r>
            <a:r>
              <a:rPr lang="en-US" altLang="zh-TW" sz="2800" dirty="0" err="1">
                <a:latin typeface="+mj-ea"/>
                <a:ea typeface="+mj-ea"/>
              </a:rPr>
              <a:t>gpio</a:t>
            </a:r>
            <a:r>
              <a:rPr lang="en-US" altLang="zh-TW" sz="2800" dirty="0">
                <a:latin typeface="+mj-ea"/>
                <a:ea typeface="+mj-ea"/>
              </a:rPr>
              <a:t> </a:t>
            </a:r>
            <a:r>
              <a:rPr lang="zh-TW" altLang="en-US" sz="2800" dirty="0">
                <a:latin typeface="+mj-ea"/>
                <a:ea typeface="+mj-ea"/>
              </a:rPr>
              <a:t>腳位，告訴</a:t>
            </a:r>
            <a:r>
              <a:rPr lang="en-US" altLang="zh-TW" sz="2800" dirty="0" err="1">
                <a:latin typeface="+mj-ea"/>
                <a:ea typeface="+mj-ea"/>
              </a:rPr>
              <a:t>mcu</a:t>
            </a:r>
            <a:r>
              <a:rPr lang="en-US" altLang="zh-TW" sz="2800" dirty="0">
                <a:latin typeface="+mj-ea"/>
                <a:ea typeface="+mj-ea"/>
              </a:rPr>
              <a:t> </a:t>
            </a:r>
            <a:r>
              <a:rPr lang="zh-TW" altLang="en-US" sz="2800" dirty="0">
                <a:latin typeface="+mj-ea"/>
                <a:ea typeface="+mj-ea"/>
              </a:rPr>
              <a:t>如何使用</a:t>
            </a:r>
            <a:endParaRPr lang="en-US" altLang="zh-TW" sz="2800" dirty="0">
              <a:latin typeface="+mj-ea"/>
              <a:ea typeface="+mj-ea"/>
            </a:endParaRPr>
          </a:p>
          <a:p>
            <a:r>
              <a:rPr lang="zh-TW" altLang="en-US" sz="2800" dirty="0">
                <a:latin typeface="+mj-ea"/>
                <a:ea typeface="+mj-ea"/>
              </a:rPr>
              <a:t>第一個數字</a:t>
            </a:r>
            <a:r>
              <a:rPr lang="en-US" altLang="zh-TW" sz="2800" dirty="0">
                <a:latin typeface="+mj-ea"/>
                <a:ea typeface="+mj-ea"/>
              </a:rPr>
              <a:t>13</a:t>
            </a:r>
            <a:r>
              <a:rPr lang="zh-TW" altLang="en-US" sz="2800" dirty="0">
                <a:latin typeface="+mj-ea"/>
                <a:ea typeface="+mj-ea"/>
              </a:rPr>
              <a:t>，就是第</a:t>
            </a:r>
            <a:r>
              <a:rPr lang="en-US" altLang="zh-TW" sz="2800" dirty="0">
                <a:latin typeface="+mj-ea"/>
                <a:ea typeface="+mj-ea"/>
              </a:rPr>
              <a:t>13</a:t>
            </a:r>
            <a:r>
              <a:rPr lang="zh-TW" altLang="en-US" sz="2800" dirty="0">
                <a:latin typeface="+mj-ea"/>
                <a:ea typeface="+mj-ea"/>
              </a:rPr>
              <a:t>個腳位</a:t>
            </a:r>
            <a:endParaRPr lang="en-US" altLang="zh-TW" sz="2800" dirty="0">
              <a:latin typeface="+mj-ea"/>
              <a:ea typeface="+mj-ea"/>
            </a:endParaRPr>
          </a:p>
          <a:p>
            <a:r>
              <a:rPr lang="en-US" altLang="zh-TW" sz="2800" dirty="0" err="1">
                <a:latin typeface="+mj-ea"/>
                <a:ea typeface="+mj-ea"/>
              </a:rPr>
              <a:t>Oupout</a:t>
            </a:r>
            <a:r>
              <a:rPr lang="zh-TW" altLang="en-US" sz="2800" dirty="0">
                <a:latin typeface="+mj-ea"/>
                <a:ea typeface="+mj-ea"/>
              </a:rPr>
              <a:t> 就是將這個腳位設定為輸出數位訊號使用</a:t>
            </a:r>
          </a:p>
        </p:txBody>
      </p:sp>
    </p:spTree>
    <p:extLst>
      <p:ext uri="{BB962C8B-B14F-4D97-AF65-F5344CB8AC3E}">
        <p14:creationId xmlns:p14="http://schemas.microsoft.com/office/powerpoint/2010/main" val="212589857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smtClean="0">
                <a:solidFill>
                  <a:srgbClr val="E56700"/>
                </a:solidFill>
              </a:rPr>
              <a:t>LOOP()</a:t>
            </a:r>
            <a:r>
              <a:rPr lang="zh-TW" altLang="en-US" b="1" dirty="0" smtClean="0">
                <a:solidFill>
                  <a:srgbClr val="E56700"/>
                </a:solidFill>
              </a:rPr>
              <a:t>用法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2017/10/2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 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程式區塊</a:t>
            </a:r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因為</a:t>
            </a:r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 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開發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板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如果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完成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SETUP()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區域所有程式敘述後，會進到本區域。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所有常態性執行，永久性執行、監督，主要功能等程式，這些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東西都必須寫在這個區域，尤其</a:t>
            </a:r>
            <a:endParaRPr lang="en-US" altLang="zh-TW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69164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永久性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執行的功能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69164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重複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性功能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69164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主要功能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69164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zh-TW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88295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將</a:t>
            </a:r>
            <a:r>
              <a:rPr lang="en-US" altLang="zh-TW" b="1" dirty="0" smtClean="0">
                <a:solidFill>
                  <a:srgbClr val="E56700"/>
                </a:solidFill>
              </a:rPr>
              <a:t>led</a:t>
            </a:r>
            <a:r>
              <a:rPr lang="zh-TW" altLang="en-US" b="1" dirty="0" smtClean="0">
                <a:solidFill>
                  <a:srgbClr val="E56700"/>
                </a:solidFill>
              </a:rPr>
              <a:t>燈點亮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2017/10/2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void loop() {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// put your main code here, to run repeatedly: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digitalWrite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(13,HIGH);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}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4222016"/>
            <a:ext cx="77768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digitalWrite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(13,HIGH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);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針對</a:t>
            </a:r>
            <a:r>
              <a:rPr lang="zh-TW" altLang="en-US" sz="2800" dirty="0" smtClean="0">
                <a:latin typeface="+mj-ea"/>
                <a:ea typeface="+mj-ea"/>
              </a:rPr>
              <a:t>數位腳位</a:t>
            </a:r>
            <a:r>
              <a:rPr lang="en-US" altLang="zh-TW" sz="2800" dirty="0" smtClean="0">
                <a:latin typeface="+mj-ea"/>
                <a:ea typeface="+mj-ea"/>
              </a:rPr>
              <a:t>13</a:t>
            </a:r>
            <a:r>
              <a:rPr lang="zh-TW" altLang="en-US" sz="2800" dirty="0" smtClean="0">
                <a:latin typeface="+mj-ea"/>
                <a:ea typeface="+mj-ea"/>
              </a:rPr>
              <a:t>，輸出</a:t>
            </a:r>
            <a:r>
              <a:rPr lang="zh-TW" altLang="en-US" sz="2800" dirty="0">
                <a:latin typeface="+mj-ea"/>
                <a:ea typeface="+mj-ea"/>
              </a:rPr>
              <a:t>數位</a:t>
            </a:r>
            <a:r>
              <a:rPr lang="zh-TW" altLang="en-US" sz="2800" dirty="0" smtClean="0">
                <a:latin typeface="+mj-ea"/>
                <a:ea typeface="+mj-ea"/>
              </a:rPr>
              <a:t>訊號高電位</a:t>
            </a:r>
            <a:endParaRPr lang="zh-TW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5288295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將</a:t>
            </a:r>
            <a:r>
              <a:rPr lang="en-US" altLang="zh-TW" b="1" dirty="0" smtClean="0">
                <a:solidFill>
                  <a:srgbClr val="E56700"/>
                </a:solidFill>
              </a:rPr>
              <a:t>led</a:t>
            </a:r>
            <a:r>
              <a:rPr lang="zh-TW" altLang="en-US" b="1" dirty="0" smtClean="0">
                <a:solidFill>
                  <a:srgbClr val="E56700"/>
                </a:solidFill>
              </a:rPr>
              <a:t>燈點亮、熄滅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2017/10/2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void loop() {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// put your main code here, to run repeatedly: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digitalWrite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(13,HIGH);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digitalWrite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(13,LOW);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}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4222016"/>
            <a:ext cx="77768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digitalWrite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(13,HIGH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);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針對</a:t>
            </a:r>
            <a:r>
              <a:rPr lang="zh-TW" altLang="en-US" sz="2800" dirty="0" smtClean="0">
                <a:latin typeface="+mj-ea"/>
                <a:ea typeface="+mj-ea"/>
              </a:rPr>
              <a:t>數位腳位</a:t>
            </a:r>
            <a:r>
              <a:rPr lang="en-US" altLang="zh-TW" sz="2800" dirty="0" smtClean="0">
                <a:latin typeface="+mj-ea"/>
                <a:ea typeface="+mj-ea"/>
              </a:rPr>
              <a:t>13</a:t>
            </a:r>
            <a:r>
              <a:rPr lang="zh-TW" altLang="en-US" sz="2800" dirty="0" smtClean="0">
                <a:latin typeface="+mj-ea"/>
                <a:ea typeface="+mj-ea"/>
              </a:rPr>
              <a:t>，輸出</a:t>
            </a:r>
            <a:r>
              <a:rPr lang="zh-TW" altLang="en-US" sz="2800" dirty="0">
                <a:latin typeface="+mj-ea"/>
                <a:ea typeface="+mj-ea"/>
              </a:rPr>
              <a:t>數位</a:t>
            </a:r>
            <a:r>
              <a:rPr lang="zh-TW" altLang="en-US" sz="2800" dirty="0" smtClean="0">
                <a:latin typeface="+mj-ea"/>
                <a:ea typeface="+mj-ea"/>
              </a:rPr>
              <a:t>訊號高電位，在輸出低電位</a:t>
            </a:r>
            <a:endParaRPr lang="zh-TW" altLang="en-US" sz="2800" dirty="0">
              <a:latin typeface="+mj-ea"/>
              <a:ea typeface="+mj-ea"/>
            </a:endParaRPr>
          </a:p>
        </p:txBody>
      </p:sp>
      <p:pic>
        <p:nvPicPr>
          <p:cNvPr id="6147" name="Picture 3" descr="C:\Users\user\AppData\Local\Microsoft\Windows\INetCache\IE\424PDLUV\Question_mark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233" y="792088"/>
            <a:ext cx="947534" cy="119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5052390" y="1401249"/>
            <a:ext cx="20938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E56700"/>
                </a:solidFill>
              </a:rPr>
              <a:t>看不到</a:t>
            </a:r>
            <a:r>
              <a:rPr lang="en-US" altLang="zh-TW" b="1" dirty="0" smtClean="0">
                <a:solidFill>
                  <a:srgbClr val="E56700"/>
                </a:solidFill>
              </a:rPr>
              <a:t>led</a:t>
            </a:r>
            <a:r>
              <a:rPr lang="zh-TW" altLang="en-US" b="1" dirty="0">
                <a:solidFill>
                  <a:srgbClr val="E56700"/>
                </a:solidFill>
              </a:rPr>
              <a:t>燈點亮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290096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2017/10/2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7" name="Picture 2" descr="C:\Users\user\AppData\Local\Microsoft\Windows\INetCache\IE\SLYWW2OL\Blue_question_mark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764704"/>
            <a:ext cx="5214467" cy="521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90096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加上延遲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2017/10/2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digitalWrite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(13,HIGH);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delay(2000) ;   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digitalWrite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(13,LOW);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4222016"/>
            <a:ext cx="777686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digitalWrite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(13,HIGH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);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針對</a:t>
            </a:r>
            <a:r>
              <a:rPr lang="zh-TW" altLang="en-US" sz="2800" dirty="0" smtClean="0">
                <a:latin typeface="+mj-ea"/>
                <a:ea typeface="+mj-ea"/>
              </a:rPr>
              <a:t>數位腳位</a:t>
            </a:r>
            <a:r>
              <a:rPr lang="en-US" altLang="zh-TW" sz="2800" dirty="0" smtClean="0">
                <a:latin typeface="+mj-ea"/>
                <a:ea typeface="+mj-ea"/>
              </a:rPr>
              <a:t>13</a:t>
            </a:r>
            <a:r>
              <a:rPr lang="zh-TW" altLang="en-US" sz="2800" dirty="0" smtClean="0">
                <a:latin typeface="+mj-ea"/>
                <a:ea typeface="+mj-ea"/>
              </a:rPr>
              <a:t>，輸出</a:t>
            </a:r>
            <a:r>
              <a:rPr lang="zh-TW" altLang="en-US" sz="2800" dirty="0">
                <a:latin typeface="+mj-ea"/>
                <a:ea typeface="+mj-ea"/>
              </a:rPr>
              <a:t>數位</a:t>
            </a:r>
            <a:r>
              <a:rPr lang="zh-TW" altLang="en-US" sz="2800" dirty="0" smtClean="0">
                <a:latin typeface="+mj-ea"/>
                <a:ea typeface="+mj-ea"/>
              </a:rPr>
              <a:t>訊號高電位</a:t>
            </a:r>
            <a:endParaRPr lang="en-US" altLang="zh-TW" sz="2800" dirty="0" smtClean="0">
              <a:latin typeface="+mj-ea"/>
              <a:ea typeface="+mj-ea"/>
            </a:endParaRPr>
          </a:p>
          <a:p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digitalWrite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(13,LOW);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針對</a:t>
            </a:r>
            <a:r>
              <a:rPr lang="zh-TW" altLang="en-US" sz="2800" dirty="0">
                <a:latin typeface="+mj-ea"/>
              </a:rPr>
              <a:t>數位腳位</a:t>
            </a:r>
            <a:r>
              <a:rPr lang="en-US" altLang="zh-TW" sz="2800" dirty="0">
                <a:latin typeface="+mj-ea"/>
              </a:rPr>
              <a:t>13</a:t>
            </a:r>
            <a:r>
              <a:rPr lang="zh-TW" altLang="en-US" sz="2800" dirty="0">
                <a:latin typeface="+mj-ea"/>
              </a:rPr>
              <a:t>，輸出數位</a:t>
            </a:r>
            <a:r>
              <a:rPr lang="zh-TW" altLang="en-US" sz="2800" dirty="0" smtClean="0">
                <a:latin typeface="+mj-ea"/>
              </a:rPr>
              <a:t>訊號</a:t>
            </a:r>
            <a:r>
              <a:rPr lang="zh-TW" altLang="en-US" sz="2800" dirty="0">
                <a:latin typeface="+mj-ea"/>
              </a:rPr>
              <a:t>低</a:t>
            </a:r>
            <a:r>
              <a:rPr lang="zh-TW" altLang="en-US" sz="2800" dirty="0" smtClean="0">
                <a:latin typeface="+mj-ea"/>
              </a:rPr>
              <a:t>電位</a:t>
            </a:r>
            <a:endParaRPr lang="zh-TW" altLang="en-US" sz="2800" dirty="0">
              <a:latin typeface="+mj-ea"/>
            </a:endParaRPr>
          </a:p>
          <a:p>
            <a:endParaRPr lang="zh-TW" altLang="en-US" sz="2800" dirty="0">
              <a:latin typeface="+mj-ea"/>
              <a:ea typeface="+mj-ea"/>
            </a:endParaRPr>
          </a:p>
        </p:txBody>
      </p:sp>
      <p:pic>
        <p:nvPicPr>
          <p:cNvPr id="7172" name="Picture 4" descr="C:\Users\user\AppData\Local\Microsoft\Windows\INetCache\IE\RJ2G48RG\Blue_question_mark.svg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665" y="1801078"/>
            <a:ext cx="2420938" cy="242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6489283" y="1389737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E56700"/>
                </a:solidFill>
              </a:rPr>
              <a:t>可是看不到熄滅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290096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2017/10/2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7" name="Picture 2" descr="C:\Users\user\AppData\Local\Microsoft\Windows\INetCache\IE\SLYWW2OL\Blue_question_mark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764704"/>
            <a:ext cx="5214467" cy="521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24508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如何解決明滅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2017/10/2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void loop() {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// put your main code here, to run repeatedly: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digitalWrite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(13,HIGH);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delay(2000) ;   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digitalWrite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(13,LOW);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delay(3000) ;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}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4229" y="4295365"/>
            <a:ext cx="777686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digitalWrite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(13,HIGH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);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針對</a:t>
            </a:r>
            <a:r>
              <a:rPr lang="zh-TW" altLang="en-US" sz="2800" dirty="0" smtClean="0">
                <a:latin typeface="+mj-ea"/>
                <a:ea typeface="+mj-ea"/>
              </a:rPr>
              <a:t>數位腳位</a:t>
            </a:r>
            <a:r>
              <a:rPr lang="en-US" altLang="zh-TW" sz="2800" dirty="0" smtClean="0">
                <a:latin typeface="+mj-ea"/>
                <a:ea typeface="+mj-ea"/>
              </a:rPr>
              <a:t>13</a:t>
            </a:r>
            <a:r>
              <a:rPr lang="zh-TW" altLang="en-US" sz="2800" dirty="0" smtClean="0">
                <a:latin typeface="+mj-ea"/>
                <a:ea typeface="+mj-ea"/>
              </a:rPr>
              <a:t>，輸出</a:t>
            </a:r>
            <a:r>
              <a:rPr lang="zh-TW" altLang="en-US" sz="2800" dirty="0">
                <a:latin typeface="+mj-ea"/>
                <a:ea typeface="+mj-ea"/>
              </a:rPr>
              <a:t>數位</a:t>
            </a:r>
            <a:r>
              <a:rPr lang="zh-TW" altLang="en-US" sz="2800" dirty="0" smtClean="0">
                <a:latin typeface="+mj-ea"/>
                <a:ea typeface="+mj-ea"/>
              </a:rPr>
              <a:t>訊號高電位</a:t>
            </a:r>
            <a:endParaRPr lang="en-US" altLang="zh-TW" sz="2800" dirty="0" smtClean="0">
              <a:latin typeface="+mj-ea"/>
              <a:ea typeface="+mj-ea"/>
            </a:endParaRPr>
          </a:p>
          <a:p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digitalWrite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(13,LOW);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針對</a:t>
            </a:r>
            <a:r>
              <a:rPr lang="zh-TW" altLang="en-US" sz="2800" dirty="0">
                <a:latin typeface="+mj-ea"/>
              </a:rPr>
              <a:t>數位腳位</a:t>
            </a:r>
            <a:r>
              <a:rPr lang="en-US" altLang="zh-TW" sz="2800" dirty="0">
                <a:latin typeface="+mj-ea"/>
              </a:rPr>
              <a:t>13</a:t>
            </a:r>
            <a:r>
              <a:rPr lang="zh-TW" altLang="en-US" sz="2800" dirty="0">
                <a:latin typeface="+mj-ea"/>
              </a:rPr>
              <a:t>，輸出數位</a:t>
            </a:r>
            <a:r>
              <a:rPr lang="zh-TW" altLang="en-US" sz="2800" dirty="0" smtClean="0">
                <a:latin typeface="+mj-ea"/>
              </a:rPr>
              <a:t>訊號</a:t>
            </a:r>
            <a:r>
              <a:rPr lang="zh-TW" altLang="en-US" sz="2800" dirty="0">
                <a:latin typeface="+mj-ea"/>
              </a:rPr>
              <a:t>低</a:t>
            </a:r>
            <a:r>
              <a:rPr lang="zh-TW" altLang="en-US" sz="2800" dirty="0" smtClean="0">
                <a:latin typeface="+mj-ea"/>
              </a:rPr>
              <a:t>電位</a:t>
            </a:r>
            <a:endParaRPr lang="zh-TW" altLang="en-US" sz="2800" dirty="0">
              <a:latin typeface="+mj-ea"/>
            </a:endParaRPr>
          </a:p>
          <a:p>
            <a:endParaRPr lang="zh-TW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290096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2017/10/2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最簡單的輸入元件</a:t>
            </a:r>
          </a:p>
        </p:txBody>
      </p:sp>
    </p:spTree>
    <p:extLst>
      <p:ext uri="{BB962C8B-B14F-4D97-AF65-F5344CB8AC3E}">
        <p14:creationId xmlns:p14="http://schemas.microsoft.com/office/powerpoint/2010/main" val="252972677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程式的介面</a:t>
            </a:r>
          </a:p>
        </p:txBody>
      </p:sp>
      <p:pic>
        <p:nvPicPr>
          <p:cNvPr id="13315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98575"/>
            <a:ext cx="4114800" cy="493712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500313" y="1785938"/>
            <a:ext cx="1285875" cy="3571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5" name="直線單箭頭接點 4"/>
          <p:cNvCxnSpPr>
            <a:stCxn id="4" idx="1"/>
          </p:cNvCxnSpPr>
          <p:nvPr/>
        </p:nvCxnSpPr>
        <p:spPr>
          <a:xfrm rot="10800000" flipV="1">
            <a:off x="1571625" y="1963738"/>
            <a:ext cx="928688" cy="1079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18" name="文字方塊 7"/>
          <p:cNvSpPr txBox="1">
            <a:spLocks noChangeArrowheads="1"/>
          </p:cNvSpPr>
          <p:nvPr/>
        </p:nvSpPr>
        <p:spPr bwMode="auto">
          <a:xfrm>
            <a:off x="709613" y="1787525"/>
            <a:ext cx="862012" cy="17843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功能表</a:t>
            </a:r>
          </a:p>
        </p:txBody>
      </p:sp>
    </p:spTree>
    <p:extLst>
      <p:ext uri="{BB962C8B-B14F-4D97-AF65-F5344CB8AC3E}">
        <p14:creationId xmlns:p14="http://schemas.microsoft.com/office/powerpoint/2010/main" val="26601408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2017/10/2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4" y="2708275"/>
            <a:ext cx="7381875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如何讀取簡單的按鈕</a:t>
            </a:r>
          </a:p>
        </p:txBody>
      </p:sp>
    </p:spTree>
    <p:extLst>
      <p:ext uri="{BB962C8B-B14F-4D97-AF65-F5344CB8AC3E}">
        <p14:creationId xmlns:p14="http://schemas.microsoft.com/office/powerpoint/2010/main" val="205927439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dirty="0"/>
              <a:t>Mini Push Button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2017/10/2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8195" name="Picture 3" descr="D:\永忠研究\大學上課\崑山科技大學\105微處理機一\上課內容\電路圖\Mini Push Butt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12775"/>
            <a:ext cx="5119290" cy="529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37807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可以直接接電源嗎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2017/10/2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20605" y="1908121"/>
            <a:ext cx="2520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正電</a:t>
            </a:r>
            <a:endParaRPr lang="zh-TW" altLang="en-US" sz="32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172944" y="4005064"/>
            <a:ext cx="25202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/>
              <a:t>GPIO </a:t>
            </a:r>
          </a:p>
          <a:p>
            <a:r>
              <a:rPr lang="en-US" altLang="zh-TW" sz="3200" dirty="0" smtClean="0"/>
              <a:t>Digital Pin</a:t>
            </a:r>
            <a:endParaRPr lang="zh-TW" altLang="en-US" sz="3200" dirty="0"/>
          </a:p>
        </p:txBody>
      </p:sp>
      <p:pic>
        <p:nvPicPr>
          <p:cNvPr id="9218" name="Picture 2" descr="D:\永忠研究\大學上課\崑山科技大學\105微處理機一\上課內容\電路圖\Mini Push Butt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409071"/>
            <a:ext cx="3371850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向右箭號 2"/>
          <p:cNvSpPr/>
          <p:nvPr/>
        </p:nvSpPr>
        <p:spPr>
          <a:xfrm>
            <a:off x="755576" y="2492896"/>
            <a:ext cx="2304256" cy="938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向右箭號 4"/>
          <p:cNvSpPr/>
          <p:nvPr/>
        </p:nvSpPr>
        <p:spPr>
          <a:xfrm>
            <a:off x="6012160" y="2492896"/>
            <a:ext cx="2376264" cy="1152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7793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沒用、</a:t>
            </a:r>
            <a:r>
              <a:rPr lang="zh-TW" altLang="en-US" b="1" dirty="0" smtClean="0">
                <a:solidFill>
                  <a:srgbClr val="E56700"/>
                </a:solidFill>
              </a:rPr>
              <a:t>甚至</a:t>
            </a:r>
            <a:r>
              <a:rPr lang="en-US" altLang="zh-TW" b="1" dirty="0" smtClean="0">
                <a:solidFill>
                  <a:srgbClr val="E56700"/>
                </a:solidFill>
              </a:rPr>
              <a:t>MCU</a:t>
            </a:r>
            <a:r>
              <a:rPr lang="zh-TW" altLang="en-US" b="1" dirty="0" smtClean="0">
                <a:solidFill>
                  <a:srgbClr val="E56700"/>
                </a:solidFill>
              </a:rPr>
              <a:t>燒毀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2017/10/2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229816" y="1594938"/>
            <a:ext cx="8472619" cy="3673211"/>
            <a:chOff x="220605" y="1409071"/>
            <a:chExt cx="8472619" cy="3673211"/>
          </a:xfrm>
        </p:grpSpPr>
        <p:pic>
          <p:nvPicPr>
            <p:cNvPr id="10" name="Picture 2" descr="D:\永忠研究\大學上課\崑山科技大學\105微處理機一\上課內容\電路圖\Mini Push Butt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1409071"/>
              <a:ext cx="3371850" cy="3486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文字方塊 5"/>
            <p:cNvSpPr txBox="1"/>
            <p:nvPr/>
          </p:nvSpPr>
          <p:spPr>
            <a:xfrm>
              <a:off x="220605" y="1908121"/>
              <a:ext cx="25202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 smtClean="0"/>
                <a:t>正電</a:t>
              </a:r>
              <a:endParaRPr lang="zh-TW" altLang="en-US" sz="3200" dirty="0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6172944" y="4005064"/>
              <a:ext cx="252028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dirty="0" smtClean="0"/>
                <a:t>GPIO </a:t>
              </a:r>
            </a:p>
            <a:p>
              <a:r>
                <a:rPr lang="en-US" altLang="zh-TW" sz="3200" dirty="0" smtClean="0"/>
                <a:t>Digital Pin</a:t>
              </a:r>
              <a:endParaRPr lang="zh-TW" altLang="en-US" sz="3200" dirty="0"/>
            </a:p>
          </p:txBody>
        </p:sp>
        <p:sp>
          <p:nvSpPr>
            <p:cNvPr id="8" name="向右箭號 7"/>
            <p:cNvSpPr/>
            <p:nvPr/>
          </p:nvSpPr>
          <p:spPr>
            <a:xfrm>
              <a:off x="755576" y="2492896"/>
              <a:ext cx="2304256" cy="9386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向右箭號 8"/>
            <p:cNvSpPr/>
            <p:nvPr/>
          </p:nvSpPr>
          <p:spPr>
            <a:xfrm>
              <a:off x="6012160" y="2492896"/>
              <a:ext cx="2376264" cy="115212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0244" name="Picture 4" descr="C:\Users\user\AppData\Local\Microsoft\Windows\INetCache\IE\DIOJ3RLX\600px-Red_X_Freehand.svg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95" y="11430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05232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按鈕開關</a:t>
            </a:r>
            <a:r>
              <a:rPr lang="en-US" altLang="zh-TW" b="1" dirty="0">
                <a:solidFill>
                  <a:srgbClr val="E56700"/>
                </a:solidFill>
              </a:rPr>
              <a:t>(Button/Switch</a:t>
            </a:r>
            <a:r>
              <a:rPr lang="en-US" altLang="zh-TW" b="1" dirty="0" smtClean="0">
                <a:solidFill>
                  <a:srgbClr val="E56700"/>
                </a:solidFill>
              </a:rPr>
              <a:t>)</a:t>
            </a:r>
            <a:r>
              <a:rPr lang="zh-TW" altLang="en-US" b="1" dirty="0" smtClean="0">
                <a:solidFill>
                  <a:srgbClr val="E56700"/>
                </a:solidFill>
              </a:rPr>
              <a:t>需要電阻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2017/10/2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3312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TW" altLang="en-US" b="1" dirty="0"/>
              <a:t>  在用 </a:t>
            </a:r>
            <a:r>
              <a:rPr lang="en-US" altLang="zh-TW" b="1" dirty="0"/>
              <a:t>Arduino </a:t>
            </a:r>
            <a:r>
              <a:rPr lang="zh-TW" altLang="en-US" b="1" dirty="0"/>
              <a:t>做實驗時</a:t>
            </a:r>
            <a:r>
              <a:rPr lang="en-US" altLang="zh-TW" b="1" dirty="0"/>
              <a:t>, </a:t>
            </a:r>
            <a:r>
              <a:rPr lang="zh-TW" altLang="en-US" b="1" dirty="0"/>
              <a:t>按鈕開關</a:t>
            </a:r>
            <a:r>
              <a:rPr lang="en-US" altLang="zh-TW" b="1" dirty="0"/>
              <a:t>(Button/Switch)</a:t>
            </a:r>
            <a:r>
              <a:rPr lang="zh-TW" altLang="en-US" b="1" dirty="0"/>
              <a:t>是很常見的應用</a:t>
            </a:r>
            <a:r>
              <a:rPr lang="en-US" altLang="zh-TW" b="1" dirty="0"/>
              <a:t>,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>然後你常常</a:t>
            </a:r>
            <a:r>
              <a:rPr lang="zh-TW" altLang="en-US" dirty="0" smtClean="0"/>
              <a:t>看到許多文章，說</a:t>
            </a:r>
            <a:r>
              <a:rPr lang="zh-TW" altLang="en-US" dirty="0"/>
              <a:t>要接個電阻</a:t>
            </a:r>
            <a:r>
              <a:rPr lang="en-US" altLang="zh-TW" dirty="0"/>
              <a:t>, </a:t>
            </a:r>
            <a:r>
              <a:rPr lang="zh-TW" altLang="en-US" dirty="0"/>
              <a:t>又</a:t>
            </a:r>
            <a:r>
              <a:rPr lang="zh-TW" altLang="en-US" dirty="0" smtClean="0"/>
              <a:t>看到</a:t>
            </a:r>
            <a:r>
              <a:rPr lang="en-US" altLang="zh-TW" dirty="0" smtClean="0"/>
              <a:t>“</a:t>
            </a:r>
            <a:r>
              <a:rPr lang="zh-TW" altLang="en-US" dirty="0" smtClean="0"/>
              <a:t>上</a:t>
            </a:r>
            <a:r>
              <a:rPr lang="zh-TW" altLang="en-US" dirty="0"/>
              <a:t>拉</a:t>
            </a:r>
            <a:r>
              <a:rPr lang="zh-TW" altLang="en-US" dirty="0" smtClean="0"/>
              <a:t>電阻</a:t>
            </a:r>
            <a:r>
              <a:rPr lang="en-US" altLang="zh-TW" dirty="0" smtClean="0"/>
              <a:t>”</a:t>
            </a:r>
            <a:r>
              <a:rPr lang="zh-TW" altLang="en-US" dirty="0" smtClean="0"/>
              <a:t>或</a:t>
            </a:r>
            <a:r>
              <a:rPr lang="en-US" altLang="zh-TW" dirty="0" smtClean="0"/>
              <a:t>“</a:t>
            </a:r>
            <a:r>
              <a:rPr lang="zh-TW" altLang="en-US" dirty="0" smtClean="0"/>
              <a:t>下</a:t>
            </a:r>
            <a:r>
              <a:rPr lang="zh-TW" altLang="en-US" dirty="0"/>
              <a:t>拉</a:t>
            </a:r>
            <a:r>
              <a:rPr lang="zh-TW" altLang="en-US" dirty="0" smtClean="0"/>
              <a:t>電阻</a:t>
            </a:r>
            <a:r>
              <a:rPr lang="en-US" altLang="zh-TW" dirty="0" smtClean="0"/>
              <a:t>”!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b="1" dirty="0"/>
              <a:t>    電阻</a:t>
            </a:r>
            <a:r>
              <a:rPr lang="en-US" altLang="zh-TW" b="1" dirty="0"/>
              <a:t>(resistor)</a:t>
            </a:r>
            <a:r>
              <a:rPr lang="zh-TW" altLang="en-US" b="1" dirty="0"/>
              <a:t>應該大家多多少少都知道</a:t>
            </a:r>
            <a:r>
              <a:rPr lang="en-US" altLang="zh-TW" b="1" dirty="0"/>
              <a:t>(</a:t>
            </a:r>
            <a:r>
              <a:rPr lang="zh-TW" altLang="en-US" b="1" dirty="0"/>
              <a:t>大家都聽過歐姆定律</a:t>
            </a:r>
            <a:r>
              <a:rPr lang="en-US" altLang="zh-TW" b="1" dirty="0"/>
              <a:t>),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b="1" dirty="0"/>
              <a:t>可是到底上拉</a:t>
            </a:r>
            <a:r>
              <a:rPr lang="en-US" altLang="zh-TW" b="1" dirty="0"/>
              <a:t>(pull-up)</a:t>
            </a:r>
            <a:r>
              <a:rPr lang="zh-TW" altLang="en-US" b="1" dirty="0"/>
              <a:t>和下拉</a:t>
            </a:r>
            <a:r>
              <a:rPr lang="en-US" altLang="zh-TW" b="1" dirty="0"/>
              <a:t>(pull-down)</a:t>
            </a:r>
            <a:r>
              <a:rPr lang="zh-TW" altLang="en-US" b="1" dirty="0" smtClean="0"/>
              <a:t>是甚麼呢</a:t>
            </a:r>
            <a:r>
              <a:rPr lang="en-US" altLang="zh-TW" b="1" dirty="0"/>
              <a:t>?</a:t>
            </a:r>
            <a:endParaRPr lang="en-US" altLang="zh-TW" kern="0" dirty="0"/>
          </a:p>
        </p:txBody>
      </p:sp>
    </p:spTree>
    <p:extLst>
      <p:ext uri="{BB962C8B-B14F-4D97-AF65-F5344CB8AC3E}">
        <p14:creationId xmlns:p14="http://schemas.microsoft.com/office/powerpoint/2010/main" val="203697528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上拉</a:t>
            </a:r>
            <a:r>
              <a:rPr lang="en-US" altLang="zh-TW" b="1" dirty="0">
                <a:solidFill>
                  <a:srgbClr val="E56700"/>
                </a:solidFill>
              </a:rPr>
              <a:t>(</a:t>
            </a:r>
            <a:r>
              <a:rPr lang="en-US" altLang="zh-TW" b="1" dirty="0" smtClean="0">
                <a:solidFill>
                  <a:srgbClr val="E56700"/>
                </a:solidFill>
              </a:rPr>
              <a:t>pull-up</a:t>
            </a:r>
            <a:r>
              <a:rPr lang="zh-TW" altLang="en-US" b="1" dirty="0" smtClean="0">
                <a:solidFill>
                  <a:srgbClr val="E56700"/>
                </a:solidFill>
              </a:rPr>
              <a:t> </a:t>
            </a:r>
            <a:r>
              <a:rPr lang="en-US" altLang="zh-TW" b="1" dirty="0">
                <a:solidFill>
                  <a:srgbClr val="E56700"/>
                </a:solidFill>
              </a:rPr>
              <a:t>resistor</a:t>
            </a:r>
            <a:r>
              <a:rPr lang="en-US" altLang="zh-TW" b="1" dirty="0" smtClean="0">
                <a:solidFill>
                  <a:srgbClr val="E56700"/>
                </a:solidFill>
              </a:rPr>
              <a:t>)</a:t>
            </a:r>
            <a:r>
              <a:rPr lang="zh-TW" altLang="en-US" b="1" dirty="0">
                <a:solidFill>
                  <a:srgbClr val="E56700"/>
                </a:solidFill>
              </a:rPr>
              <a:t>電阻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2017/10/2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3312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TW" altLang="en-US" sz="2800" b="1" dirty="0"/>
              <a:t>在數位電路中，上拉電阻（英語：</a:t>
            </a:r>
            <a:r>
              <a:rPr lang="en-US" altLang="zh-TW" sz="2800" b="1" dirty="0"/>
              <a:t>Pull-up resistors</a:t>
            </a:r>
            <a:r>
              <a:rPr lang="zh-TW" altLang="en-US" sz="2800" b="1" dirty="0"/>
              <a:t>）是當某輸入埠未連接設備或處於高阻抗的情況下，一種用於保證輸入訊號為預期邏輯電平的電阻元件。他們通常在不同的邏輯器件之間工作，提供一定的電壓訊號。</a:t>
            </a:r>
            <a:endParaRPr lang="en-US" altLang="zh-TW" sz="2800" kern="0" dirty="0"/>
          </a:p>
        </p:txBody>
      </p:sp>
    </p:spTree>
    <p:extLst>
      <p:ext uri="{BB962C8B-B14F-4D97-AF65-F5344CB8AC3E}">
        <p14:creationId xmlns:p14="http://schemas.microsoft.com/office/powerpoint/2010/main" val="360590916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上拉</a:t>
            </a:r>
            <a:r>
              <a:rPr lang="en-US" altLang="zh-TW" b="1" dirty="0">
                <a:solidFill>
                  <a:srgbClr val="E56700"/>
                </a:solidFill>
              </a:rPr>
              <a:t>(</a:t>
            </a:r>
            <a:r>
              <a:rPr lang="en-US" altLang="zh-TW" b="1" dirty="0" smtClean="0">
                <a:solidFill>
                  <a:srgbClr val="E56700"/>
                </a:solidFill>
              </a:rPr>
              <a:t>pull-up</a:t>
            </a:r>
            <a:r>
              <a:rPr lang="zh-TW" altLang="en-US" b="1" dirty="0" smtClean="0">
                <a:solidFill>
                  <a:srgbClr val="E56700"/>
                </a:solidFill>
              </a:rPr>
              <a:t> </a:t>
            </a:r>
            <a:r>
              <a:rPr lang="en-US" altLang="zh-TW" b="1" dirty="0">
                <a:solidFill>
                  <a:srgbClr val="E56700"/>
                </a:solidFill>
              </a:rPr>
              <a:t>resistor</a:t>
            </a:r>
            <a:r>
              <a:rPr lang="en-US" altLang="zh-TW" b="1" dirty="0" smtClean="0">
                <a:solidFill>
                  <a:srgbClr val="E56700"/>
                </a:solidFill>
              </a:rPr>
              <a:t>)</a:t>
            </a:r>
            <a:r>
              <a:rPr lang="zh-TW" altLang="en-US" b="1" dirty="0">
                <a:solidFill>
                  <a:srgbClr val="E56700"/>
                </a:solidFill>
              </a:rPr>
              <a:t>電阻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2017/10/2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1266" name="Picture 2" descr="D:\永忠研究\大學上課\崑山科技大學\105微處理機一\上課內容\電路圖\上拉(pull-up)電阻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225422"/>
            <a:ext cx="3744416" cy="529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65448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下拉</a:t>
            </a:r>
            <a:r>
              <a:rPr lang="en-US" altLang="zh-TW" b="1" dirty="0">
                <a:solidFill>
                  <a:srgbClr val="E56700"/>
                </a:solidFill>
              </a:rPr>
              <a:t>(Pull-down </a:t>
            </a:r>
            <a:r>
              <a:rPr lang="en-US" altLang="zh-TW" b="1" dirty="0" smtClean="0">
                <a:solidFill>
                  <a:srgbClr val="E56700"/>
                </a:solidFill>
              </a:rPr>
              <a:t>resistor)</a:t>
            </a:r>
            <a:r>
              <a:rPr lang="zh-TW" altLang="en-US" b="1" dirty="0">
                <a:solidFill>
                  <a:srgbClr val="E56700"/>
                </a:solidFill>
              </a:rPr>
              <a:t>電阻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2017/10/2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3312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TW" altLang="en-US" sz="2800" b="1" dirty="0"/>
              <a:t>在數位電路中</a:t>
            </a:r>
            <a:r>
              <a:rPr lang="zh-TW" altLang="en-US" sz="2800" b="1" dirty="0" smtClean="0"/>
              <a:t>，下拉</a:t>
            </a:r>
            <a:r>
              <a:rPr lang="zh-TW" altLang="en-US" sz="2800" b="1" dirty="0"/>
              <a:t>電阻（英語</a:t>
            </a:r>
            <a:r>
              <a:rPr lang="zh-TW" altLang="en-US" sz="2800" b="1" dirty="0" smtClean="0"/>
              <a:t>：</a:t>
            </a:r>
            <a:r>
              <a:rPr lang="en-US" altLang="zh-TW" sz="2800" b="1" dirty="0"/>
              <a:t>Pull-down resistor</a:t>
            </a:r>
            <a:r>
              <a:rPr lang="zh-TW" altLang="en-US" sz="2800" b="1" dirty="0" smtClean="0"/>
              <a:t>）</a:t>
            </a:r>
            <a:r>
              <a:rPr lang="zh-TW" altLang="en-US" sz="2800" b="1" dirty="0"/>
              <a:t>是當某輸入埠未連接設備或</a:t>
            </a:r>
            <a:r>
              <a:rPr lang="zh-TW" altLang="en-US" sz="2800" b="1" dirty="0" smtClean="0"/>
              <a:t>處於低阻抗</a:t>
            </a:r>
            <a:r>
              <a:rPr lang="zh-TW" altLang="en-US" sz="2800" b="1" dirty="0"/>
              <a:t>的情況下，一種用於保證輸入</a:t>
            </a:r>
            <a:r>
              <a:rPr lang="zh-TW" altLang="en-US" sz="2800" b="1" dirty="0" smtClean="0"/>
              <a:t>訊號，使其邏輯</a:t>
            </a:r>
            <a:r>
              <a:rPr lang="zh-TW" altLang="en-US" sz="2800" b="1" dirty="0"/>
              <a:t>訊號保持在接近</a:t>
            </a:r>
            <a:r>
              <a:rPr lang="en-US" altLang="zh-TW" sz="2800" b="1" dirty="0"/>
              <a:t>0</a:t>
            </a:r>
            <a:r>
              <a:rPr lang="zh-TW" altLang="en-US" sz="2800" b="1" dirty="0"/>
              <a:t>伏特的</a:t>
            </a:r>
            <a:r>
              <a:rPr lang="zh-TW" altLang="en-US" sz="2800" b="1" dirty="0" smtClean="0"/>
              <a:t>狀態。</a:t>
            </a:r>
            <a:endParaRPr lang="en-US" altLang="zh-TW" sz="2800" kern="0" dirty="0"/>
          </a:p>
        </p:txBody>
      </p:sp>
    </p:spTree>
    <p:extLst>
      <p:ext uri="{BB962C8B-B14F-4D97-AF65-F5344CB8AC3E}">
        <p14:creationId xmlns:p14="http://schemas.microsoft.com/office/powerpoint/2010/main" val="40841374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下拉</a:t>
            </a:r>
            <a:r>
              <a:rPr lang="en-US" altLang="zh-TW" b="1" dirty="0">
                <a:solidFill>
                  <a:srgbClr val="E56700"/>
                </a:solidFill>
              </a:rPr>
              <a:t>(Pull-down resistor)</a:t>
            </a:r>
            <a:r>
              <a:rPr lang="zh-TW" altLang="en-US" b="1" dirty="0">
                <a:solidFill>
                  <a:srgbClr val="E56700"/>
                </a:solidFill>
              </a:rPr>
              <a:t>電阻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2017/10/2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2290" name="Picture 2" descr="D:\永忠研究\大學上課\崑山科技大學\105微處理機一\上課內容\電路圖\下拉(Pull-down resistor)電阻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304925"/>
            <a:ext cx="4141440" cy="544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8191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上拉</a:t>
            </a:r>
            <a:r>
              <a:rPr lang="en-US" altLang="zh-TW" b="1" dirty="0">
                <a:solidFill>
                  <a:srgbClr val="E56700"/>
                </a:solidFill>
              </a:rPr>
              <a:t>(pull-up</a:t>
            </a:r>
            <a:r>
              <a:rPr lang="zh-TW" altLang="en-US" b="1" dirty="0">
                <a:solidFill>
                  <a:srgbClr val="E56700"/>
                </a:solidFill>
              </a:rPr>
              <a:t> </a:t>
            </a:r>
            <a:r>
              <a:rPr lang="en-US" altLang="zh-TW" b="1" dirty="0">
                <a:solidFill>
                  <a:srgbClr val="E56700"/>
                </a:solidFill>
              </a:rPr>
              <a:t>resistor)</a:t>
            </a:r>
            <a:r>
              <a:rPr lang="zh-TW" altLang="en-US" b="1" dirty="0" smtClean="0">
                <a:solidFill>
                  <a:srgbClr val="E56700"/>
                </a:solidFill>
              </a:rPr>
              <a:t>電阻電路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2017/10/2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3314" name="Picture 2" descr="D:\永忠研究\大學上課\崑山科技大學\105微處理機一\上課內容\電路圖\基本電路_按鈕(上拉電阻)_b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89038"/>
            <a:ext cx="6481762" cy="566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04070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2214563"/>
            <a:ext cx="7599362" cy="1428750"/>
          </a:xfrm>
          <a:prstGeom prst="rect">
            <a:avLst/>
          </a:prstGeom>
          <a:ln w="285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10715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500188" y="3214688"/>
            <a:ext cx="357187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92881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357438" y="3214688"/>
            <a:ext cx="347662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7860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44" name="文字方塊 17"/>
          <p:cNvSpPr txBox="1">
            <a:spLocks noChangeArrowheads="1"/>
          </p:cNvSpPr>
          <p:nvPr/>
        </p:nvSpPr>
        <p:spPr bwMode="auto">
          <a:xfrm>
            <a:off x="0" y="4197350"/>
            <a:ext cx="3929063" cy="144621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同等於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語言的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 All</a:t>
            </a:r>
          </a:p>
        </p:txBody>
      </p:sp>
      <p:cxnSp>
        <p:nvCxnSpPr>
          <p:cNvPr id="21" name="直線單箭頭接點 20"/>
          <p:cNvCxnSpPr>
            <a:stCxn id="7" idx="0"/>
          </p:cNvCxnSpPr>
          <p:nvPr/>
        </p:nvCxnSpPr>
        <p:spPr>
          <a:xfrm rot="5400000" flipH="1" flipV="1">
            <a:off x="910431" y="2410620"/>
            <a:ext cx="1571625" cy="36512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6" name="文字方塊 23"/>
          <p:cNvSpPr txBox="1">
            <a:spLocks noChangeArrowheads="1"/>
          </p:cNvSpPr>
          <p:nvPr/>
        </p:nvSpPr>
        <p:spPr bwMode="auto">
          <a:xfrm>
            <a:off x="214313" y="285750"/>
            <a:ext cx="3570287" cy="1446213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將程式燒入到</a:t>
            </a:r>
            <a:endParaRPr kumimoji="0" lang="en-US" altLang="zh-TW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endParaRPr kumimoji="0" lang="zh-TW" altLang="en-US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4347" name="文字方塊 28"/>
          <p:cNvSpPr txBox="1">
            <a:spLocks noChangeArrowheads="1"/>
          </p:cNvSpPr>
          <p:nvPr/>
        </p:nvSpPr>
        <p:spPr bwMode="auto">
          <a:xfrm>
            <a:off x="4049713" y="5078413"/>
            <a:ext cx="2236787" cy="7080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開新檔案</a:t>
            </a:r>
          </a:p>
        </p:txBody>
      </p:sp>
      <p:cxnSp>
        <p:nvCxnSpPr>
          <p:cNvPr id="31" name="直線單箭頭接點 30"/>
          <p:cNvCxnSpPr>
            <a:stCxn id="9" idx="0"/>
            <a:endCxn id="14349" idx="2"/>
          </p:cNvCxnSpPr>
          <p:nvPr/>
        </p:nvCxnSpPr>
        <p:spPr>
          <a:xfrm rot="5400000" flipH="1" flipV="1">
            <a:off x="2940844" y="661194"/>
            <a:ext cx="2143125" cy="2963863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9" name="文字方塊 32"/>
          <p:cNvSpPr txBox="1">
            <a:spLocks noChangeArrowheads="1"/>
          </p:cNvSpPr>
          <p:nvPr/>
        </p:nvSpPr>
        <p:spPr bwMode="auto">
          <a:xfrm>
            <a:off x="4273550" y="301625"/>
            <a:ext cx="2441575" cy="769938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開啟舊檔</a:t>
            </a:r>
          </a:p>
        </p:txBody>
      </p:sp>
      <p:sp>
        <p:nvSpPr>
          <p:cNvPr id="14350" name="文字方塊 36"/>
          <p:cNvSpPr txBox="1">
            <a:spLocks noChangeArrowheads="1"/>
          </p:cNvSpPr>
          <p:nvPr/>
        </p:nvSpPr>
        <p:spPr bwMode="auto">
          <a:xfrm>
            <a:off x="6429375" y="4714875"/>
            <a:ext cx="2108200" cy="13239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儲存檔案</a:t>
            </a:r>
          </a:p>
        </p:txBody>
      </p:sp>
      <p:sp>
        <p:nvSpPr>
          <p:cNvPr id="44" name="矩形 43"/>
          <p:cNvSpPr/>
          <p:nvPr/>
        </p:nvSpPr>
        <p:spPr>
          <a:xfrm>
            <a:off x="7858125" y="3214688"/>
            <a:ext cx="357188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52" name="文字方塊 45"/>
          <p:cNvSpPr txBox="1">
            <a:spLocks noChangeArrowheads="1"/>
          </p:cNvSpPr>
          <p:nvPr/>
        </p:nvSpPr>
        <p:spPr bwMode="auto">
          <a:xfrm>
            <a:off x="7072313" y="285750"/>
            <a:ext cx="1878012" cy="769938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回傳值</a:t>
            </a:r>
          </a:p>
        </p:txBody>
      </p:sp>
      <p:cxnSp>
        <p:nvCxnSpPr>
          <p:cNvPr id="48" name="直線單箭頭接點 47"/>
          <p:cNvCxnSpPr>
            <a:stCxn id="44" idx="0"/>
            <a:endCxn id="14352" idx="2"/>
          </p:cNvCxnSpPr>
          <p:nvPr/>
        </p:nvCxnSpPr>
        <p:spPr>
          <a:xfrm rot="16200000" flipV="1">
            <a:off x="6944519" y="2121694"/>
            <a:ext cx="2159000" cy="2698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接點 42"/>
          <p:cNvCxnSpPr/>
          <p:nvPr/>
        </p:nvCxnSpPr>
        <p:spPr>
          <a:xfrm rot="16200000" flipH="1">
            <a:off x="1231901" y="3697287"/>
            <a:ext cx="500062" cy="392113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圖案 57"/>
          <p:cNvCxnSpPr>
            <a:stCxn id="8" idx="2"/>
            <a:endCxn id="14347" idx="0"/>
          </p:cNvCxnSpPr>
          <p:nvPr/>
        </p:nvCxnSpPr>
        <p:spPr>
          <a:xfrm rot="16200000" flipH="1">
            <a:off x="2920207" y="2829719"/>
            <a:ext cx="1435100" cy="3062287"/>
          </a:xfrm>
          <a:prstGeom prst="bentConnector3">
            <a:avLst>
              <a:gd name="adj1" fmla="val 22845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56" name="群組 79"/>
          <p:cNvGrpSpPr>
            <a:grpSpLocks/>
          </p:cNvGrpSpPr>
          <p:nvPr/>
        </p:nvGrpSpPr>
        <p:grpSpPr bwMode="auto">
          <a:xfrm>
            <a:off x="3143250" y="3429000"/>
            <a:ext cx="4214813" cy="1287463"/>
            <a:chOff x="3143240" y="3429000"/>
            <a:chExt cx="4214842" cy="1286678"/>
          </a:xfrm>
        </p:grpSpPr>
        <p:cxnSp>
          <p:nvCxnSpPr>
            <p:cNvPr id="72" name="直線接點 71"/>
            <p:cNvCxnSpPr>
              <a:stCxn id="10" idx="3"/>
            </p:cNvCxnSpPr>
            <p:nvPr/>
          </p:nvCxnSpPr>
          <p:spPr>
            <a:xfrm>
              <a:off x="3143240" y="3429000"/>
              <a:ext cx="328614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/>
            <p:cNvCxnSpPr/>
            <p:nvPr/>
          </p:nvCxnSpPr>
          <p:spPr>
            <a:xfrm rot="5400000">
              <a:off x="5965327" y="3893061"/>
              <a:ext cx="92812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/>
            <p:cNvCxnSpPr/>
            <p:nvPr/>
          </p:nvCxnSpPr>
          <p:spPr>
            <a:xfrm>
              <a:off x="6429388" y="4357122"/>
              <a:ext cx="9286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/>
            <p:cNvCxnSpPr/>
            <p:nvPr/>
          </p:nvCxnSpPr>
          <p:spPr>
            <a:xfrm rot="5400000">
              <a:off x="7178009" y="4535606"/>
              <a:ext cx="358556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79334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下拉</a:t>
            </a:r>
            <a:r>
              <a:rPr lang="en-US" altLang="zh-TW" b="1" dirty="0">
                <a:solidFill>
                  <a:srgbClr val="E56700"/>
                </a:solidFill>
              </a:rPr>
              <a:t>(Pull-down resistor)</a:t>
            </a:r>
            <a:r>
              <a:rPr lang="zh-TW" altLang="en-US" b="1" dirty="0">
                <a:solidFill>
                  <a:srgbClr val="E56700"/>
                </a:solidFill>
              </a:rPr>
              <a:t>電阻電路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2017/10/2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4338" name="Picture 2" descr="D:\永忠研究\大學上課\崑山科技大學\105微處理機一\上課內容\電路圖\基本電路_按鈕(下拉電阻)_b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694" y="1219200"/>
            <a:ext cx="6481762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09795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2017/10/2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如何</a:t>
            </a:r>
            <a:r>
              <a:rPr lang="zh-TW" altLang="en-US" dirty="0"/>
              <a:t>讀出</a:t>
            </a:r>
            <a:r>
              <a:rPr lang="zh-TW" altLang="en-US" dirty="0" smtClean="0"/>
              <a:t>數位訊號</a:t>
            </a:r>
          </a:p>
        </p:txBody>
      </p:sp>
    </p:spTree>
    <p:extLst>
      <p:ext uri="{BB962C8B-B14F-4D97-AF65-F5344CB8AC3E}">
        <p14:creationId xmlns:p14="http://schemas.microsoft.com/office/powerpoint/2010/main" val="59543918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2017/10/2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Coding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1362034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smtClean="0">
                <a:solidFill>
                  <a:srgbClr val="E56700"/>
                </a:solidFill>
              </a:rPr>
              <a:t>Setup()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2017/10/2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917458"/>
            <a:ext cx="74168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void setup() {</a:t>
            </a:r>
          </a:p>
          <a:p>
            <a:r>
              <a:rPr lang="en-US" altLang="zh-TW" sz="2800" dirty="0"/>
              <a:t>  // put your setup code here, to run once:</a:t>
            </a:r>
          </a:p>
          <a:p>
            <a:r>
              <a:rPr lang="en-US" altLang="zh-TW" sz="2800" dirty="0"/>
              <a:t>      </a:t>
            </a:r>
            <a:r>
              <a:rPr lang="en-US" altLang="zh-TW" sz="2800" dirty="0" err="1"/>
              <a:t>pinMode</a:t>
            </a:r>
            <a:r>
              <a:rPr lang="en-US" altLang="zh-TW" sz="2800" dirty="0"/>
              <a:t>(7,INPUT);</a:t>
            </a:r>
          </a:p>
          <a:p>
            <a:r>
              <a:rPr lang="en-US" altLang="zh-TW" sz="2800" dirty="0"/>
              <a:t>}</a:t>
            </a:r>
          </a:p>
        </p:txBody>
      </p:sp>
      <p:sp>
        <p:nvSpPr>
          <p:cNvPr id="4" name="矩形 3"/>
          <p:cNvSpPr/>
          <p:nvPr/>
        </p:nvSpPr>
        <p:spPr>
          <a:xfrm>
            <a:off x="683568" y="4222016"/>
            <a:ext cx="777686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err="1" smtClean="0">
                <a:latin typeface="+mj-ea"/>
                <a:ea typeface="+mj-ea"/>
              </a:rPr>
              <a:t>pinMode</a:t>
            </a:r>
            <a:r>
              <a:rPr lang="en-US" altLang="zh-TW" sz="2800" dirty="0" smtClean="0">
                <a:latin typeface="+mj-ea"/>
                <a:ea typeface="+mj-ea"/>
              </a:rPr>
              <a:t>(7,INPUT</a:t>
            </a:r>
            <a:r>
              <a:rPr lang="en-US" altLang="zh-TW" sz="2800" dirty="0">
                <a:latin typeface="+mj-ea"/>
                <a:ea typeface="+mj-ea"/>
              </a:rPr>
              <a:t>) </a:t>
            </a:r>
            <a:r>
              <a:rPr lang="zh-TW" altLang="en-US" sz="2800" dirty="0">
                <a:latin typeface="+mj-ea"/>
                <a:ea typeface="+mj-ea"/>
              </a:rPr>
              <a:t> 就是將</a:t>
            </a:r>
            <a:r>
              <a:rPr lang="en-US" altLang="zh-TW" sz="2800" dirty="0" err="1">
                <a:latin typeface="+mj-ea"/>
                <a:ea typeface="+mj-ea"/>
              </a:rPr>
              <a:t>gpio</a:t>
            </a:r>
            <a:r>
              <a:rPr lang="en-US" altLang="zh-TW" sz="2800" dirty="0">
                <a:latin typeface="+mj-ea"/>
                <a:ea typeface="+mj-ea"/>
              </a:rPr>
              <a:t> </a:t>
            </a:r>
            <a:r>
              <a:rPr lang="zh-TW" altLang="en-US" sz="2800" dirty="0">
                <a:latin typeface="+mj-ea"/>
                <a:ea typeface="+mj-ea"/>
              </a:rPr>
              <a:t>腳位，告訴</a:t>
            </a:r>
            <a:r>
              <a:rPr lang="en-US" altLang="zh-TW" sz="2800" dirty="0" err="1">
                <a:latin typeface="+mj-ea"/>
                <a:ea typeface="+mj-ea"/>
              </a:rPr>
              <a:t>mcu</a:t>
            </a:r>
            <a:r>
              <a:rPr lang="en-US" altLang="zh-TW" sz="2800" dirty="0">
                <a:latin typeface="+mj-ea"/>
                <a:ea typeface="+mj-ea"/>
              </a:rPr>
              <a:t> </a:t>
            </a:r>
            <a:r>
              <a:rPr lang="zh-TW" altLang="en-US" sz="2800" dirty="0">
                <a:latin typeface="+mj-ea"/>
                <a:ea typeface="+mj-ea"/>
              </a:rPr>
              <a:t>如何使用</a:t>
            </a:r>
            <a:endParaRPr lang="en-US" altLang="zh-TW" sz="2800" dirty="0">
              <a:latin typeface="+mj-ea"/>
              <a:ea typeface="+mj-ea"/>
            </a:endParaRPr>
          </a:p>
          <a:p>
            <a:r>
              <a:rPr lang="zh-TW" altLang="en-US" sz="2800" dirty="0">
                <a:latin typeface="+mj-ea"/>
                <a:ea typeface="+mj-ea"/>
              </a:rPr>
              <a:t>第一個</a:t>
            </a:r>
            <a:r>
              <a:rPr lang="zh-TW" altLang="en-US" sz="2800" dirty="0" smtClean="0">
                <a:latin typeface="+mj-ea"/>
                <a:ea typeface="+mj-ea"/>
              </a:rPr>
              <a:t>數字</a:t>
            </a:r>
            <a:r>
              <a:rPr lang="en-US" altLang="zh-TW" sz="2800" dirty="0" smtClean="0">
                <a:latin typeface="+mj-ea"/>
                <a:ea typeface="+mj-ea"/>
              </a:rPr>
              <a:t>7</a:t>
            </a:r>
            <a:r>
              <a:rPr lang="zh-TW" altLang="en-US" sz="2800" dirty="0" smtClean="0">
                <a:latin typeface="+mj-ea"/>
                <a:ea typeface="+mj-ea"/>
              </a:rPr>
              <a:t>，</a:t>
            </a:r>
            <a:r>
              <a:rPr lang="zh-TW" altLang="en-US" sz="2800" dirty="0">
                <a:latin typeface="+mj-ea"/>
                <a:ea typeface="+mj-ea"/>
              </a:rPr>
              <a:t>就是</a:t>
            </a:r>
            <a:r>
              <a:rPr lang="zh-TW" altLang="en-US" sz="2800" dirty="0" smtClean="0">
                <a:latin typeface="+mj-ea"/>
                <a:ea typeface="+mj-ea"/>
              </a:rPr>
              <a:t>第</a:t>
            </a:r>
            <a:r>
              <a:rPr lang="en-US" altLang="zh-TW" sz="2800" dirty="0" smtClean="0">
                <a:latin typeface="+mj-ea"/>
                <a:ea typeface="+mj-ea"/>
              </a:rPr>
              <a:t>7</a:t>
            </a:r>
            <a:r>
              <a:rPr lang="zh-TW" altLang="en-US" sz="2800" dirty="0" smtClean="0">
                <a:latin typeface="+mj-ea"/>
                <a:ea typeface="+mj-ea"/>
              </a:rPr>
              <a:t>個</a:t>
            </a:r>
            <a:r>
              <a:rPr lang="zh-TW" altLang="en-US" sz="2800" dirty="0">
                <a:latin typeface="+mj-ea"/>
                <a:ea typeface="+mj-ea"/>
              </a:rPr>
              <a:t>腳位</a:t>
            </a:r>
            <a:endParaRPr lang="en-US" altLang="zh-TW" sz="2800" dirty="0">
              <a:latin typeface="+mj-ea"/>
              <a:ea typeface="+mj-ea"/>
            </a:endParaRPr>
          </a:p>
          <a:p>
            <a:r>
              <a:rPr lang="en-US" altLang="zh-TW" sz="2800" dirty="0">
                <a:latin typeface="+mj-ea"/>
              </a:rPr>
              <a:t>INPUT</a:t>
            </a:r>
            <a:r>
              <a:rPr lang="zh-TW" altLang="en-US" sz="2800" dirty="0" smtClean="0">
                <a:latin typeface="+mj-ea"/>
                <a:ea typeface="+mj-ea"/>
              </a:rPr>
              <a:t> </a:t>
            </a:r>
            <a:r>
              <a:rPr lang="zh-TW" altLang="en-US" sz="2800" dirty="0">
                <a:latin typeface="+mj-ea"/>
                <a:ea typeface="+mj-ea"/>
              </a:rPr>
              <a:t>就是將這個腳位設定為</a:t>
            </a:r>
            <a:r>
              <a:rPr lang="zh-TW" altLang="en-US" sz="2800" dirty="0" smtClean="0">
                <a:latin typeface="+mj-ea"/>
                <a:ea typeface="+mj-ea"/>
              </a:rPr>
              <a:t>輸</a:t>
            </a:r>
            <a:r>
              <a:rPr lang="zh-TW" altLang="en-US" sz="2800" dirty="0">
                <a:latin typeface="+mj-ea"/>
                <a:ea typeface="+mj-ea"/>
              </a:rPr>
              <a:t>入</a:t>
            </a:r>
            <a:r>
              <a:rPr lang="zh-TW" altLang="en-US" sz="2800" dirty="0" smtClean="0">
                <a:latin typeface="+mj-ea"/>
                <a:ea typeface="+mj-ea"/>
              </a:rPr>
              <a:t>數位</a:t>
            </a:r>
            <a:r>
              <a:rPr lang="zh-TW" altLang="en-US" sz="2800" dirty="0">
                <a:latin typeface="+mj-ea"/>
                <a:ea typeface="+mj-ea"/>
              </a:rPr>
              <a:t>訊號使用</a:t>
            </a:r>
          </a:p>
        </p:txBody>
      </p:sp>
    </p:spTree>
    <p:extLst>
      <p:ext uri="{BB962C8B-B14F-4D97-AF65-F5344CB8AC3E}">
        <p14:creationId xmlns:p14="http://schemas.microsoft.com/office/powerpoint/2010/main" val="357392125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smtClean="0">
                <a:solidFill>
                  <a:srgbClr val="E56700"/>
                </a:solidFill>
              </a:rPr>
              <a:t>Setup()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2017/10/2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04156" y="1340768"/>
            <a:ext cx="74168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void setup() {</a:t>
            </a:r>
          </a:p>
          <a:p>
            <a:r>
              <a:rPr lang="en-US" altLang="zh-TW" sz="2800" dirty="0"/>
              <a:t>  // put your setup code here, to run once:</a:t>
            </a:r>
          </a:p>
          <a:p>
            <a:r>
              <a:rPr lang="en-US" altLang="zh-TW" sz="2800" dirty="0"/>
              <a:t>      </a:t>
            </a:r>
            <a:r>
              <a:rPr lang="en-US" altLang="zh-TW" sz="2800" dirty="0" err="1"/>
              <a:t>pinMode</a:t>
            </a:r>
            <a:r>
              <a:rPr lang="en-US" altLang="zh-TW" sz="2800" dirty="0"/>
              <a:t>(7,INPUT);</a:t>
            </a:r>
          </a:p>
          <a:p>
            <a:r>
              <a:rPr lang="en-US" altLang="zh-TW" sz="2800" dirty="0"/>
              <a:t>      </a:t>
            </a:r>
            <a:r>
              <a:rPr lang="en-US" altLang="zh-TW" sz="2800" dirty="0" err="1"/>
              <a:t>Serial.begin</a:t>
            </a:r>
            <a:r>
              <a:rPr lang="en-US" altLang="zh-TW" sz="2800" dirty="0"/>
              <a:t>(9600) ;</a:t>
            </a:r>
          </a:p>
          <a:p>
            <a:r>
              <a:rPr lang="en-US" altLang="zh-TW" sz="2800" dirty="0"/>
              <a:t>      </a:t>
            </a:r>
            <a:r>
              <a:rPr lang="en-US" altLang="zh-TW" sz="2800" dirty="0" err="1"/>
              <a:t>Serial.println</a:t>
            </a:r>
            <a:r>
              <a:rPr lang="en-US" altLang="zh-TW" sz="2800" dirty="0"/>
              <a:t>("Program Start") ;</a:t>
            </a:r>
          </a:p>
          <a:p>
            <a:r>
              <a:rPr lang="en-US" altLang="zh-TW" sz="2800" dirty="0"/>
              <a:t>}</a:t>
            </a:r>
          </a:p>
        </p:txBody>
      </p:sp>
      <p:sp>
        <p:nvSpPr>
          <p:cNvPr id="4" name="矩形 3"/>
          <p:cNvSpPr/>
          <p:nvPr/>
        </p:nvSpPr>
        <p:spPr>
          <a:xfrm>
            <a:off x="683568" y="4222016"/>
            <a:ext cx="77768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/>
              <a:t> </a:t>
            </a:r>
            <a:r>
              <a:rPr lang="en-US" altLang="zh-TW" sz="2800" dirty="0" err="1"/>
              <a:t>Serial.begin</a:t>
            </a:r>
            <a:r>
              <a:rPr lang="en-US" altLang="zh-TW" sz="2800" dirty="0"/>
              <a:t>(9600) </a:t>
            </a:r>
            <a:r>
              <a:rPr lang="en-US" altLang="zh-TW" sz="2800" dirty="0" smtClean="0"/>
              <a:t>; </a:t>
            </a:r>
            <a:r>
              <a:rPr lang="zh-TW" altLang="en-US" sz="2800" dirty="0" smtClean="0"/>
              <a:t>宣告監控視窗傳輸速率</a:t>
            </a:r>
            <a:endParaRPr lang="en-US" altLang="zh-TW" sz="2800" dirty="0"/>
          </a:p>
          <a:p>
            <a:r>
              <a:rPr lang="en-US" altLang="zh-TW" sz="2800" dirty="0"/>
              <a:t>      </a:t>
            </a:r>
            <a:r>
              <a:rPr lang="en-US" altLang="zh-TW" sz="2800" dirty="0" err="1"/>
              <a:t>Serial.println</a:t>
            </a:r>
            <a:r>
              <a:rPr lang="en-US" altLang="zh-TW" sz="2800" dirty="0" smtClean="0"/>
              <a:t>(“Program Start”) </a:t>
            </a:r>
            <a:r>
              <a:rPr lang="zh-TW" altLang="en-US" sz="2800" dirty="0" smtClean="0"/>
              <a:t>  </a:t>
            </a:r>
            <a:r>
              <a:rPr lang="en-US" altLang="zh-TW" sz="2800" dirty="0" smtClean="0"/>
              <a:t>//</a:t>
            </a:r>
            <a:r>
              <a:rPr lang="zh-TW" altLang="en-US" sz="2800" dirty="0" smtClean="0"/>
              <a:t>送書開始</a:t>
            </a:r>
            <a:endParaRPr lang="zh-TW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7838017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smtClean="0">
                <a:solidFill>
                  <a:srgbClr val="E56700"/>
                </a:solidFill>
              </a:rPr>
              <a:t>LOOP()</a:t>
            </a:r>
            <a:r>
              <a:rPr lang="zh-TW" altLang="en-US" b="1" dirty="0" smtClean="0">
                <a:solidFill>
                  <a:srgbClr val="E56700"/>
                </a:solidFill>
              </a:rPr>
              <a:t>用法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2017/10/2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 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程式區塊</a:t>
            </a:r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因為</a:t>
            </a:r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 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開發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板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如果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完成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SETUP()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區域所有程式敘述後，會進到本區域。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所有常態性執行，永久性執行、監督，主要功能等程式，這些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東西都必須寫在這個區域，尤其</a:t>
            </a:r>
            <a:endParaRPr lang="en-US" altLang="zh-TW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69164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永久性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執行的功能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69164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重複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性功能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69164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主要功能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69164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zh-TW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31246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判斷按下</a:t>
            </a:r>
            <a:r>
              <a:rPr lang="en-US" altLang="zh-TW" b="1" dirty="0" smtClean="0">
                <a:solidFill>
                  <a:srgbClr val="E56700"/>
                </a:solidFill>
              </a:rPr>
              <a:t>(</a:t>
            </a:r>
            <a:r>
              <a:rPr lang="zh-TW" altLang="en-US" b="1" dirty="0" smtClean="0">
                <a:solidFill>
                  <a:srgbClr val="E56700"/>
                </a:solidFill>
              </a:rPr>
              <a:t>假 如按下為高電位</a:t>
            </a:r>
            <a:r>
              <a:rPr lang="en-US" altLang="zh-TW" b="1" dirty="0" smtClean="0">
                <a:solidFill>
                  <a:srgbClr val="E56700"/>
                </a:solidFill>
              </a:rPr>
              <a:t>)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2017/10/2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void loop() {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if (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digitalRead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(7) == HIGH)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{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 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Serial.println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("Pressed");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}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}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5085184"/>
            <a:ext cx="77768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digitalRead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(7) == 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HIGH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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假如為高電位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  <a:sym typeface="Wingdings" panose="05000000000000000000" pitchFamily="2" charset="2"/>
            </a:endParaRPr>
          </a:p>
          <a:p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Serial.println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(“Pressed”);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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印出按下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0275606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判斷不按下</a:t>
            </a:r>
            <a:r>
              <a:rPr lang="en-US" altLang="zh-TW" b="1" dirty="0" smtClean="0">
                <a:solidFill>
                  <a:srgbClr val="E56700"/>
                </a:solidFill>
              </a:rPr>
              <a:t>(</a:t>
            </a:r>
            <a:r>
              <a:rPr lang="zh-TW" altLang="en-US" b="1" dirty="0" smtClean="0">
                <a:solidFill>
                  <a:srgbClr val="E56700"/>
                </a:solidFill>
              </a:rPr>
              <a:t>假 如按下為高電位</a:t>
            </a:r>
            <a:r>
              <a:rPr lang="en-US" altLang="zh-TW" b="1" dirty="0" smtClean="0">
                <a:solidFill>
                  <a:srgbClr val="E56700"/>
                </a:solidFill>
              </a:rPr>
              <a:t>)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2017/10/2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void loop() {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if (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digitalRead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(7) != HIGH)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{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 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Serial.println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("Button Released");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}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}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5085184"/>
            <a:ext cx="77768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digitalRead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(7) 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!= HIGH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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假如為低電位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  <a:sym typeface="Wingdings" panose="05000000000000000000" pitchFamily="2" charset="2"/>
            </a:endParaRPr>
          </a:p>
          <a:p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Serial.println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(“Pressed”);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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印出沒按下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937212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如何整合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2017/10/2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我們發現，按下是一個獨立事件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我們又發現，放開是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一個獨立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事件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而按下與放開，恰巧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是兩個互斥的獨立事件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147" name="Picture 3" descr="C:\Users\user\AppData\Local\Microsoft\Windows\INetCache\IE\424PDLUV\Question_mark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233" y="792088"/>
            <a:ext cx="947534" cy="119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07872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2017/10/2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5362" name="Picture 2" descr="C:\Users\user\AppData\Local\Microsoft\Windows\INetCache\IE\0NEG9V8Y\thinking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316" y="80772"/>
            <a:ext cx="4849368" cy="669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88188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0"/>
            <a:ext cx="5643563" cy="68580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714500" y="1428750"/>
            <a:ext cx="5643563" cy="392906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 rot="10800000" flipV="1">
            <a:off x="1071563" y="3571875"/>
            <a:ext cx="64293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5" name="文字方塊 9"/>
          <p:cNvSpPr txBox="1">
            <a:spLocks noChangeArrowheads="1"/>
          </p:cNvSpPr>
          <p:nvPr/>
        </p:nvSpPr>
        <p:spPr bwMode="auto">
          <a:xfrm>
            <a:off x="214313" y="1951038"/>
            <a:ext cx="862012" cy="3478212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撰寫程式內容</a:t>
            </a:r>
          </a:p>
        </p:txBody>
      </p:sp>
      <p:sp>
        <p:nvSpPr>
          <p:cNvPr id="11" name="矩形 10"/>
          <p:cNvSpPr/>
          <p:nvPr/>
        </p:nvSpPr>
        <p:spPr>
          <a:xfrm>
            <a:off x="5715000" y="6572250"/>
            <a:ext cx="1500188" cy="285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714500" y="714375"/>
            <a:ext cx="785813" cy="428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8" name="文字方塊 17"/>
          <p:cNvSpPr txBox="1">
            <a:spLocks noChangeArrowheads="1"/>
          </p:cNvSpPr>
          <p:nvPr/>
        </p:nvSpPr>
        <p:spPr bwMode="auto">
          <a:xfrm>
            <a:off x="2071688" y="2071688"/>
            <a:ext cx="5072062" cy="166211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要注意是否連線，</a:t>
            </a:r>
            <a:endParaRPr kumimoji="0" lang="en-US" altLang="zh-TW" sz="28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若未連線可以</a:t>
            </a:r>
            <a:r>
              <a:rPr kumimoji="0" lang="en-US" altLang="zh-TW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</a:t>
            </a:r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但不可燒入</a:t>
            </a:r>
          </a:p>
          <a:p>
            <a:endParaRPr kumimoji="0" lang="zh-TW" altLang="en-US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21" name="圖案 20"/>
          <p:cNvCxnSpPr>
            <a:stCxn id="12" idx="3"/>
            <a:endCxn id="18" idx="0"/>
          </p:cNvCxnSpPr>
          <p:nvPr/>
        </p:nvCxnSpPr>
        <p:spPr>
          <a:xfrm>
            <a:off x="2500313" y="928688"/>
            <a:ext cx="2108200" cy="1143000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接點 22"/>
          <p:cNvCxnSpPr>
            <a:stCxn id="11" idx="0"/>
            <a:endCxn id="18" idx="2"/>
          </p:cNvCxnSpPr>
          <p:nvPr/>
        </p:nvCxnSpPr>
        <p:spPr>
          <a:xfrm rot="16200000" flipV="1">
            <a:off x="4117976" y="4224337"/>
            <a:ext cx="2838450" cy="185737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9576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整合它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2017/10/2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void loop() {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if (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digitalRead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(7) == HIGH)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{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 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Serial.println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("Pressed");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}</a:t>
            </a:r>
          </a:p>
          <a:p>
            <a:r>
              <a:rPr lang="en-US" altLang="zh-TW" sz="4400" i="1" u="sng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</a:t>
            </a:r>
            <a:r>
              <a:rPr lang="en-US" altLang="zh-TW" sz="4400" i="1" u="sng" dirty="0" err="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eles</a:t>
            </a:r>
            <a:endParaRPr lang="en-US" altLang="zh-TW" sz="4400" i="1" u="sng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{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 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Serial.println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("Button Released");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}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}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5473305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2017/10/2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4" y="2708275"/>
            <a:ext cx="7381875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整合輸入輸出程式開發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3250286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上拉</a:t>
            </a:r>
            <a:r>
              <a:rPr lang="en-US" altLang="zh-TW" b="1" dirty="0">
                <a:solidFill>
                  <a:srgbClr val="E56700"/>
                </a:solidFill>
              </a:rPr>
              <a:t>(pull-up</a:t>
            </a:r>
            <a:r>
              <a:rPr lang="zh-TW" altLang="en-US" b="1" dirty="0">
                <a:solidFill>
                  <a:srgbClr val="E56700"/>
                </a:solidFill>
              </a:rPr>
              <a:t> </a:t>
            </a:r>
            <a:r>
              <a:rPr lang="en-US" altLang="zh-TW" b="1" dirty="0">
                <a:solidFill>
                  <a:srgbClr val="E56700"/>
                </a:solidFill>
              </a:rPr>
              <a:t>resistor)</a:t>
            </a:r>
            <a:r>
              <a:rPr lang="zh-TW" altLang="en-US" b="1" dirty="0" smtClean="0">
                <a:solidFill>
                  <a:srgbClr val="E56700"/>
                </a:solidFill>
              </a:rPr>
              <a:t>電阻電路控制</a:t>
            </a:r>
            <a:r>
              <a:rPr lang="en-US" altLang="zh-TW" b="1" dirty="0" smtClean="0">
                <a:solidFill>
                  <a:srgbClr val="E56700"/>
                </a:solidFill>
              </a:rPr>
              <a:t>LED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2017/10/2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6386" name="Picture 2" descr="D:\永忠研究\大學上課\崑山科技大學\105微處理機一\上課內容\電路圖\基本電路_按鈕(上拉電阻)_整合輸出LED_b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45322"/>
            <a:ext cx="6241280" cy="562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50074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>
          <a:xfrm>
            <a:off x="0" y="188640"/>
            <a:ext cx="8964488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下拉</a:t>
            </a:r>
            <a:r>
              <a:rPr lang="en-US" altLang="zh-TW" b="1" dirty="0">
                <a:solidFill>
                  <a:srgbClr val="E56700"/>
                </a:solidFill>
              </a:rPr>
              <a:t>(Pull-down resistor)</a:t>
            </a:r>
            <a:r>
              <a:rPr lang="zh-TW" altLang="en-US" b="1" dirty="0">
                <a:solidFill>
                  <a:srgbClr val="E56700"/>
                </a:solidFill>
              </a:rPr>
              <a:t>電阻</a:t>
            </a:r>
            <a:r>
              <a:rPr lang="zh-TW" altLang="en-US" b="1" dirty="0" smtClean="0">
                <a:solidFill>
                  <a:srgbClr val="E56700"/>
                </a:solidFill>
              </a:rPr>
              <a:t>電路</a:t>
            </a:r>
            <a:r>
              <a:rPr lang="zh-TW" altLang="en-US" b="1" dirty="0">
                <a:solidFill>
                  <a:srgbClr val="E56700"/>
                </a:solidFill>
              </a:rPr>
              <a:t>控制</a:t>
            </a:r>
            <a:r>
              <a:rPr lang="en-US" altLang="zh-TW" b="1" dirty="0">
                <a:solidFill>
                  <a:srgbClr val="E56700"/>
                </a:solidFill>
              </a:rPr>
              <a:t>LED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2017/10/2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7410" name="Picture 2" descr="D:\永忠研究\大學上課\崑山科技大學\105微處理機一\上課內容\電路圖\基本電路_按鈕(下拉電阻)_整合輸出LED_b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3" y="1241373"/>
            <a:ext cx="6012953" cy="5457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30320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2017/10/2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如何</a:t>
            </a:r>
            <a:r>
              <a:rPr lang="zh-TW" altLang="en-US" dirty="0"/>
              <a:t>讀出</a:t>
            </a:r>
            <a:r>
              <a:rPr lang="zh-TW" altLang="en-US" dirty="0" smtClean="0"/>
              <a:t>數位訊號</a:t>
            </a:r>
          </a:p>
        </p:txBody>
      </p:sp>
    </p:spTree>
    <p:extLst>
      <p:ext uri="{BB962C8B-B14F-4D97-AF65-F5344CB8AC3E}">
        <p14:creationId xmlns:p14="http://schemas.microsoft.com/office/powerpoint/2010/main" val="369725496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2017/10/2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Coding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74692099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smtClean="0">
                <a:solidFill>
                  <a:srgbClr val="E56700"/>
                </a:solidFill>
              </a:rPr>
              <a:t>Setup()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2017/10/2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63588" y="1412776"/>
            <a:ext cx="74168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void setup() {</a:t>
            </a:r>
          </a:p>
          <a:p>
            <a:r>
              <a:rPr lang="en-US" altLang="zh-TW" sz="2800" dirty="0"/>
              <a:t>  // put your setup code here, to run once:</a:t>
            </a:r>
          </a:p>
          <a:p>
            <a:r>
              <a:rPr lang="en-US" altLang="zh-TW" sz="2800" dirty="0"/>
              <a:t>      </a:t>
            </a:r>
            <a:r>
              <a:rPr lang="en-US" altLang="zh-TW" sz="2800" dirty="0" err="1"/>
              <a:t>pinMode</a:t>
            </a:r>
            <a:r>
              <a:rPr lang="en-US" altLang="zh-TW" sz="2800" dirty="0"/>
              <a:t>(13,OUTPUT) ;</a:t>
            </a:r>
          </a:p>
          <a:p>
            <a:r>
              <a:rPr lang="en-US" altLang="zh-TW" sz="2800" dirty="0"/>
              <a:t>      </a:t>
            </a:r>
            <a:r>
              <a:rPr lang="en-US" altLang="zh-TW" sz="2800" dirty="0" err="1"/>
              <a:t>pinMode</a:t>
            </a:r>
            <a:r>
              <a:rPr lang="en-US" altLang="zh-TW" sz="2800" dirty="0"/>
              <a:t>(7,INPUT);</a:t>
            </a:r>
          </a:p>
          <a:p>
            <a:r>
              <a:rPr lang="en-US" altLang="zh-TW" sz="2800" dirty="0"/>
              <a:t> }</a:t>
            </a:r>
          </a:p>
        </p:txBody>
      </p:sp>
      <p:sp>
        <p:nvSpPr>
          <p:cNvPr id="4" name="矩形 3"/>
          <p:cNvSpPr/>
          <p:nvPr/>
        </p:nvSpPr>
        <p:spPr>
          <a:xfrm>
            <a:off x="683568" y="3671511"/>
            <a:ext cx="77768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err="1" smtClean="0">
                <a:latin typeface="+mj-ea"/>
                <a:ea typeface="+mj-ea"/>
              </a:rPr>
              <a:t>pinMode</a:t>
            </a:r>
            <a:r>
              <a:rPr lang="en-US" altLang="zh-TW" sz="2400" dirty="0" smtClean="0">
                <a:latin typeface="+mj-ea"/>
                <a:ea typeface="+mj-ea"/>
              </a:rPr>
              <a:t>(7,INPUT</a:t>
            </a:r>
            <a:r>
              <a:rPr lang="en-US" altLang="zh-TW" sz="2400" dirty="0">
                <a:latin typeface="+mj-ea"/>
                <a:ea typeface="+mj-ea"/>
              </a:rPr>
              <a:t>) </a:t>
            </a:r>
            <a:r>
              <a:rPr lang="zh-TW" altLang="en-US" sz="2400" dirty="0">
                <a:latin typeface="+mj-ea"/>
                <a:ea typeface="+mj-ea"/>
              </a:rPr>
              <a:t> 就是將</a:t>
            </a:r>
            <a:r>
              <a:rPr lang="en-US" altLang="zh-TW" sz="2400" dirty="0" err="1">
                <a:latin typeface="+mj-ea"/>
                <a:ea typeface="+mj-ea"/>
              </a:rPr>
              <a:t>gpio</a:t>
            </a:r>
            <a:r>
              <a:rPr lang="en-US" altLang="zh-TW" sz="2400" dirty="0">
                <a:latin typeface="+mj-ea"/>
                <a:ea typeface="+mj-ea"/>
              </a:rPr>
              <a:t> </a:t>
            </a:r>
            <a:r>
              <a:rPr lang="zh-TW" altLang="en-US" sz="2400" dirty="0">
                <a:latin typeface="+mj-ea"/>
                <a:ea typeface="+mj-ea"/>
              </a:rPr>
              <a:t>腳位，告訴</a:t>
            </a:r>
            <a:r>
              <a:rPr lang="en-US" altLang="zh-TW" sz="2400" dirty="0" err="1">
                <a:latin typeface="+mj-ea"/>
                <a:ea typeface="+mj-ea"/>
              </a:rPr>
              <a:t>mcu</a:t>
            </a:r>
            <a:r>
              <a:rPr lang="en-US" altLang="zh-TW" sz="2400" dirty="0">
                <a:latin typeface="+mj-ea"/>
                <a:ea typeface="+mj-ea"/>
              </a:rPr>
              <a:t> </a:t>
            </a:r>
            <a:r>
              <a:rPr lang="zh-TW" altLang="en-US" sz="2400" dirty="0">
                <a:latin typeface="+mj-ea"/>
                <a:ea typeface="+mj-ea"/>
              </a:rPr>
              <a:t>如何使用</a:t>
            </a:r>
            <a:endParaRPr lang="en-US" altLang="zh-TW" sz="2400" dirty="0">
              <a:latin typeface="+mj-ea"/>
              <a:ea typeface="+mj-ea"/>
            </a:endParaRPr>
          </a:p>
          <a:p>
            <a:r>
              <a:rPr lang="zh-TW" altLang="en-US" sz="2400" dirty="0">
                <a:latin typeface="+mj-ea"/>
                <a:ea typeface="+mj-ea"/>
              </a:rPr>
              <a:t>第一個</a:t>
            </a:r>
            <a:r>
              <a:rPr lang="zh-TW" altLang="en-US" sz="2400" dirty="0" smtClean="0">
                <a:latin typeface="+mj-ea"/>
                <a:ea typeface="+mj-ea"/>
              </a:rPr>
              <a:t>數字</a:t>
            </a:r>
            <a:r>
              <a:rPr lang="en-US" altLang="zh-TW" sz="2400" dirty="0" smtClean="0">
                <a:latin typeface="+mj-ea"/>
                <a:ea typeface="+mj-ea"/>
              </a:rPr>
              <a:t>7</a:t>
            </a:r>
            <a:r>
              <a:rPr lang="zh-TW" altLang="en-US" sz="2400" dirty="0" smtClean="0">
                <a:latin typeface="+mj-ea"/>
                <a:ea typeface="+mj-ea"/>
              </a:rPr>
              <a:t>，</a:t>
            </a:r>
            <a:r>
              <a:rPr lang="zh-TW" altLang="en-US" sz="2400" dirty="0">
                <a:latin typeface="+mj-ea"/>
                <a:ea typeface="+mj-ea"/>
              </a:rPr>
              <a:t>就是</a:t>
            </a:r>
            <a:r>
              <a:rPr lang="zh-TW" altLang="en-US" sz="2400" dirty="0" smtClean="0">
                <a:latin typeface="+mj-ea"/>
                <a:ea typeface="+mj-ea"/>
              </a:rPr>
              <a:t>第</a:t>
            </a:r>
            <a:r>
              <a:rPr lang="en-US" altLang="zh-TW" sz="2400" dirty="0" smtClean="0">
                <a:latin typeface="+mj-ea"/>
                <a:ea typeface="+mj-ea"/>
              </a:rPr>
              <a:t>7</a:t>
            </a:r>
            <a:r>
              <a:rPr lang="zh-TW" altLang="en-US" sz="2400" dirty="0" smtClean="0">
                <a:latin typeface="+mj-ea"/>
                <a:ea typeface="+mj-ea"/>
              </a:rPr>
              <a:t>個</a:t>
            </a:r>
            <a:r>
              <a:rPr lang="zh-TW" altLang="en-US" sz="2400" dirty="0">
                <a:latin typeface="+mj-ea"/>
                <a:ea typeface="+mj-ea"/>
              </a:rPr>
              <a:t>腳位</a:t>
            </a:r>
            <a:endParaRPr lang="en-US" altLang="zh-TW" sz="2400" dirty="0">
              <a:latin typeface="+mj-ea"/>
              <a:ea typeface="+mj-ea"/>
            </a:endParaRPr>
          </a:p>
          <a:p>
            <a:r>
              <a:rPr lang="en-US" altLang="zh-TW" sz="2400" dirty="0">
                <a:latin typeface="+mj-ea"/>
              </a:rPr>
              <a:t>INPUT</a:t>
            </a:r>
            <a:r>
              <a:rPr lang="zh-TW" altLang="en-US" sz="2400" dirty="0" smtClean="0">
                <a:latin typeface="+mj-ea"/>
                <a:ea typeface="+mj-ea"/>
              </a:rPr>
              <a:t> </a:t>
            </a:r>
            <a:r>
              <a:rPr lang="zh-TW" altLang="en-US" sz="2400" dirty="0">
                <a:latin typeface="+mj-ea"/>
                <a:ea typeface="+mj-ea"/>
              </a:rPr>
              <a:t>就是將這個腳位設定為</a:t>
            </a:r>
            <a:r>
              <a:rPr lang="zh-TW" altLang="en-US" sz="2400" dirty="0" smtClean="0">
                <a:latin typeface="+mj-ea"/>
                <a:ea typeface="+mj-ea"/>
              </a:rPr>
              <a:t>輸</a:t>
            </a:r>
            <a:r>
              <a:rPr lang="zh-TW" altLang="en-US" sz="2400" dirty="0">
                <a:latin typeface="+mj-ea"/>
                <a:ea typeface="+mj-ea"/>
              </a:rPr>
              <a:t>入</a:t>
            </a:r>
            <a:r>
              <a:rPr lang="zh-TW" altLang="en-US" sz="2400" dirty="0" smtClean="0">
                <a:latin typeface="+mj-ea"/>
                <a:ea typeface="+mj-ea"/>
              </a:rPr>
              <a:t>數位</a:t>
            </a:r>
            <a:r>
              <a:rPr lang="zh-TW" altLang="en-US" sz="2400" dirty="0">
                <a:latin typeface="+mj-ea"/>
                <a:ea typeface="+mj-ea"/>
              </a:rPr>
              <a:t>訊號</a:t>
            </a:r>
            <a:r>
              <a:rPr lang="zh-TW" altLang="en-US" sz="2400" dirty="0" smtClean="0">
                <a:latin typeface="+mj-ea"/>
                <a:ea typeface="+mj-ea"/>
              </a:rPr>
              <a:t>使用</a:t>
            </a:r>
            <a:endParaRPr lang="en-US" altLang="zh-TW" sz="2400" dirty="0" smtClean="0">
              <a:latin typeface="+mj-ea"/>
              <a:ea typeface="+mj-ea"/>
            </a:endParaRPr>
          </a:p>
          <a:p>
            <a:r>
              <a:rPr lang="en-US" altLang="zh-TW" sz="2400" dirty="0" err="1">
                <a:latin typeface="+mj-ea"/>
              </a:rPr>
              <a:t>pinMode</a:t>
            </a:r>
            <a:r>
              <a:rPr lang="en-US" altLang="zh-TW" sz="2400" dirty="0">
                <a:latin typeface="+mj-ea"/>
              </a:rPr>
              <a:t>(13,OUTPUT) </a:t>
            </a:r>
            <a:r>
              <a:rPr lang="zh-TW" altLang="en-US" sz="2400" dirty="0">
                <a:latin typeface="+mj-ea"/>
              </a:rPr>
              <a:t> 就是將</a:t>
            </a:r>
            <a:r>
              <a:rPr lang="en-US" altLang="zh-TW" sz="2400" dirty="0" err="1">
                <a:latin typeface="+mj-ea"/>
              </a:rPr>
              <a:t>gpio</a:t>
            </a:r>
            <a:r>
              <a:rPr lang="en-US" altLang="zh-TW" sz="2400" dirty="0">
                <a:latin typeface="+mj-ea"/>
              </a:rPr>
              <a:t> </a:t>
            </a:r>
            <a:r>
              <a:rPr lang="zh-TW" altLang="en-US" sz="2400" dirty="0">
                <a:latin typeface="+mj-ea"/>
              </a:rPr>
              <a:t>腳位，告訴</a:t>
            </a:r>
            <a:r>
              <a:rPr lang="en-US" altLang="zh-TW" sz="2400" dirty="0" err="1">
                <a:latin typeface="+mj-ea"/>
              </a:rPr>
              <a:t>mcu</a:t>
            </a:r>
            <a:r>
              <a:rPr lang="en-US" altLang="zh-TW" sz="2400" dirty="0">
                <a:latin typeface="+mj-ea"/>
              </a:rPr>
              <a:t> </a:t>
            </a:r>
            <a:r>
              <a:rPr lang="zh-TW" altLang="en-US" sz="2400" dirty="0">
                <a:latin typeface="+mj-ea"/>
              </a:rPr>
              <a:t>如何使用</a:t>
            </a:r>
            <a:endParaRPr lang="en-US" altLang="zh-TW" sz="2400" dirty="0">
              <a:latin typeface="+mj-ea"/>
            </a:endParaRPr>
          </a:p>
          <a:p>
            <a:r>
              <a:rPr lang="zh-TW" altLang="en-US" sz="2400" dirty="0">
                <a:latin typeface="+mj-ea"/>
              </a:rPr>
              <a:t>第一個數字</a:t>
            </a:r>
            <a:r>
              <a:rPr lang="en-US" altLang="zh-TW" sz="2400" dirty="0">
                <a:latin typeface="+mj-ea"/>
              </a:rPr>
              <a:t>13</a:t>
            </a:r>
            <a:r>
              <a:rPr lang="zh-TW" altLang="en-US" sz="2400" dirty="0">
                <a:latin typeface="+mj-ea"/>
              </a:rPr>
              <a:t>，就是第</a:t>
            </a:r>
            <a:r>
              <a:rPr lang="en-US" altLang="zh-TW" sz="2400" dirty="0">
                <a:latin typeface="+mj-ea"/>
              </a:rPr>
              <a:t>13</a:t>
            </a:r>
            <a:r>
              <a:rPr lang="zh-TW" altLang="en-US" sz="2400" dirty="0">
                <a:latin typeface="+mj-ea"/>
              </a:rPr>
              <a:t>個腳位</a:t>
            </a:r>
            <a:endParaRPr lang="en-US" altLang="zh-TW" sz="2400" dirty="0">
              <a:latin typeface="+mj-ea"/>
            </a:endParaRPr>
          </a:p>
          <a:p>
            <a:r>
              <a:rPr lang="en-US" altLang="zh-TW" sz="2400" dirty="0" err="1">
                <a:latin typeface="+mj-ea"/>
              </a:rPr>
              <a:t>Oupout</a:t>
            </a:r>
            <a:r>
              <a:rPr lang="zh-TW" altLang="en-US" sz="2400" dirty="0">
                <a:latin typeface="+mj-ea"/>
              </a:rPr>
              <a:t> 就是將這個腳位設定為輸出數位訊號使用</a:t>
            </a:r>
          </a:p>
          <a:p>
            <a:endParaRPr lang="zh-TW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2233237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smtClean="0">
                <a:solidFill>
                  <a:srgbClr val="E56700"/>
                </a:solidFill>
              </a:rPr>
              <a:t>LOOP()</a:t>
            </a:r>
            <a:r>
              <a:rPr lang="zh-TW" altLang="en-US" b="1" dirty="0" smtClean="0">
                <a:solidFill>
                  <a:srgbClr val="E56700"/>
                </a:solidFill>
              </a:rPr>
              <a:t>用法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2017/10/2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 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程式區塊</a:t>
            </a:r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因為</a:t>
            </a:r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 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開發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板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如果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完成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SETUP()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區域所有程式敘述後，會進到本區域。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所有常態性執行，永久性執行、監督，主要功能等程式，這些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東西都必須寫在這個區域，尤其</a:t>
            </a:r>
            <a:endParaRPr lang="en-US" altLang="zh-TW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69164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永久性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執行的功能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69164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重複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性功能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69164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主要功能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69164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zh-TW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74243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判斷按下</a:t>
            </a:r>
            <a:r>
              <a:rPr lang="en-US" altLang="zh-TW" b="1" dirty="0" smtClean="0">
                <a:solidFill>
                  <a:srgbClr val="E56700"/>
                </a:solidFill>
              </a:rPr>
              <a:t>(</a:t>
            </a:r>
            <a:r>
              <a:rPr lang="zh-TW" altLang="en-US" b="1" dirty="0" smtClean="0">
                <a:solidFill>
                  <a:srgbClr val="E56700"/>
                </a:solidFill>
              </a:rPr>
              <a:t>假 如按下為高電位</a:t>
            </a:r>
            <a:r>
              <a:rPr lang="en-US" altLang="zh-TW" b="1" dirty="0" smtClean="0">
                <a:solidFill>
                  <a:srgbClr val="E56700"/>
                </a:solidFill>
              </a:rPr>
              <a:t>)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2017/10/2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void loop() {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if (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digitalRead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(7) == HIGH)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{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 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Serial.println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("Pressed");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 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digitalWrite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(13,HIGH) ;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}</a:t>
            </a:r>
          </a:p>
          <a:p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}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5085184"/>
            <a:ext cx="77768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digitalRead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(7) == 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HIGH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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假如為高電位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  <a:sym typeface="Wingdings" panose="05000000000000000000" pitchFamily="2" charset="2"/>
            </a:endParaRPr>
          </a:p>
          <a:p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Serial.println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(“Pressed”);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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印出按下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  <a:sym typeface="Wingdings" panose="05000000000000000000" pitchFamily="2" charset="2"/>
            </a:endParaRPr>
          </a:p>
          <a:p>
            <a:r>
              <a:rPr lang="en-US" altLang="zh-TW" sz="2800" dirty="0" err="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digitalWrite</a:t>
            </a:r>
            <a:r>
              <a:rPr lang="en-US" altLang="zh-TW" sz="2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(13,HIGH) </a:t>
            </a:r>
            <a:r>
              <a:rPr lang="en-US" altLang="zh-TW" sz="28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; </a:t>
            </a:r>
            <a:r>
              <a:rPr lang="en-US" altLang="zh-TW" sz="28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</a:t>
            </a:r>
            <a:r>
              <a:rPr lang="zh-TW" altLang="en-US" sz="28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點亮</a:t>
            </a:r>
            <a:r>
              <a:rPr lang="en-US" altLang="zh-TW" sz="28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LED</a:t>
            </a:r>
            <a:endParaRPr lang="zh-TW" altLang="en-US" sz="28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3827703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判斷不按下</a:t>
            </a:r>
            <a:r>
              <a:rPr lang="en-US" altLang="zh-TW" b="1" dirty="0" smtClean="0">
                <a:solidFill>
                  <a:srgbClr val="E56700"/>
                </a:solidFill>
              </a:rPr>
              <a:t>(</a:t>
            </a:r>
            <a:r>
              <a:rPr lang="zh-TW" altLang="en-US" b="1" dirty="0" smtClean="0">
                <a:solidFill>
                  <a:srgbClr val="E56700"/>
                </a:solidFill>
              </a:rPr>
              <a:t>假 如按下為高電位</a:t>
            </a:r>
            <a:r>
              <a:rPr lang="en-US" altLang="zh-TW" b="1" dirty="0" smtClean="0">
                <a:solidFill>
                  <a:srgbClr val="E56700"/>
                </a:solidFill>
              </a:rPr>
              <a:t>)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2017/10/2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void loop() {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if (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digitalRead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(7) != HIGH)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{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 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Serial.println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("Button Released");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 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digitalWrite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(13,LOW) ;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}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}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5085184"/>
            <a:ext cx="77768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digitalRead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(7) 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!= HIGH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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假如為低電位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  <a:sym typeface="Wingdings" panose="05000000000000000000" pitchFamily="2" charset="2"/>
            </a:endParaRPr>
          </a:p>
          <a:p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Serial.println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(“Pressed”);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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印出沒按下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  <a:sym typeface="Wingdings" panose="05000000000000000000" pitchFamily="2" charset="2"/>
            </a:endParaRPr>
          </a:p>
          <a:p>
            <a:r>
              <a:rPr lang="en-US" altLang="zh-TW" sz="2800" dirty="0" err="1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digitalWrite</a:t>
            </a:r>
            <a:r>
              <a:rPr lang="en-US" altLang="zh-TW" sz="28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(13,LOW) </a:t>
            </a:r>
            <a:r>
              <a:rPr lang="en-US" altLang="zh-TW" sz="2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; </a:t>
            </a:r>
            <a:r>
              <a:rPr lang="en-US" altLang="zh-TW" sz="28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</a:t>
            </a:r>
            <a:r>
              <a:rPr lang="zh-TW" altLang="en-US" sz="28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熄滅</a:t>
            </a:r>
            <a:r>
              <a:rPr lang="en-US" altLang="zh-TW" sz="28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LED</a:t>
            </a:r>
            <a:endParaRPr lang="zh-TW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9752257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1589088"/>
            <a:ext cx="4176712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文字方塊 5"/>
          <p:cNvSpPr txBox="1">
            <a:spLocks noChangeArrowheads="1"/>
          </p:cNvSpPr>
          <p:nvPr/>
        </p:nvSpPr>
        <p:spPr bwMode="auto">
          <a:xfrm>
            <a:off x="1408113" y="642938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未連線</a:t>
            </a:r>
            <a:endParaRPr kumimoji="0" lang="en-US" altLang="zh-TW" sz="440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6388" name="文字方塊 6"/>
          <p:cNvSpPr txBox="1">
            <a:spLocks noChangeArrowheads="1"/>
          </p:cNvSpPr>
          <p:nvPr/>
        </p:nvSpPr>
        <p:spPr bwMode="auto">
          <a:xfrm>
            <a:off x="5980113" y="658813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已連線</a:t>
            </a:r>
          </a:p>
        </p:txBody>
      </p:sp>
      <p:pic>
        <p:nvPicPr>
          <p:cNvPr id="16389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1589088"/>
            <a:ext cx="4319587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6817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整合按下與放開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2017/10/2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void loop() {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if (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digitalRead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(7) == HIGH)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{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 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Serial.println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("Button Pressed");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 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digitalWrite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(13,HIGH) ;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}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else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{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 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Serial.println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("Button Released");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 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digitalWrite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(13,LOW) ;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}</a:t>
            </a:r>
          </a:p>
          <a:p>
            <a:r>
              <a:rPr lang="en-US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}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2109988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2017/10/2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/>
              <a:t>自我練習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627633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習題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2017/10/2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4042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TW" altLang="en-US" kern="0" dirty="0" smtClean="0">
                <a:latin typeface="標楷體" pitchFamily="65" charset="-120"/>
              </a:rPr>
              <a:t>按下時候快閃</a:t>
            </a:r>
            <a:endParaRPr lang="en-US" altLang="zh-TW" kern="0" dirty="0">
              <a:latin typeface="標楷體" pitchFamily="65" charset="-120"/>
            </a:endParaRPr>
          </a:p>
          <a:p>
            <a:pPr lvl="1">
              <a:defRPr/>
            </a:pPr>
            <a:r>
              <a:rPr lang="en-US" altLang="zh-TW" kern="0" dirty="0" smtClean="0">
                <a:latin typeface="標楷體" pitchFamily="65" charset="-120"/>
              </a:rPr>
              <a:t>LED</a:t>
            </a:r>
            <a:r>
              <a:rPr lang="zh-TW" altLang="en-US" kern="0" dirty="0" smtClean="0">
                <a:latin typeface="標楷體" pitchFamily="65" charset="-120"/>
              </a:rPr>
              <a:t>一明一滅</a:t>
            </a:r>
            <a:endParaRPr lang="en-US" altLang="zh-TW" kern="0" dirty="0" smtClean="0">
              <a:latin typeface="標楷體" pitchFamily="65" charset="-120"/>
            </a:endParaRPr>
          </a:p>
          <a:p>
            <a:pPr lvl="1">
              <a:defRPr/>
            </a:pPr>
            <a:r>
              <a:rPr lang="zh-TW" altLang="en-US" kern="0" dirty="0">
                <a:latin typeface="標楷體" pitchFamily="65" charset="-120"/>
              </a:rPr>
              <a:t>明亮需</a:t>
            </a:r>
            <a:r>
              <a:rPr lang="zh-TW" altLang="en-US" kern="0" dirty="0" smtClean="0">
                <a:latin typeface="標楷體" pitchFamily="65" charset="-120"/>
              </a:rPr>
              <a:t>小於</a:t>
            </a:r>
            <a:r>
              <a:rPr lang="en-US" altLang="zh-TW" kern="0" dirty="0" smtClean="0">
                <a:latin typeface="標楷體" pitchFamily="65" charset="-120"/>
              </a:rPr>
              <a:t>0.5</a:t>
            </a:r>
            <a:r>
              <a:rPr lang="zh-TW" altLang="en-US" kern="0" dirty="0" smtClean="0">
                <a:latin typeface="標楷體" pitchFamily="65" charset="-120"/>
              </a:rPr>
              <a:t>秒</a:t>
            </a:r>
            <a:endParaRPr lang="en-US" altLang="zh-TW" kern="0" dirty="0" smtClean="0">
              <a:latin typeface="標楷體" pitchFamily="65" charset="-120"/>
            </a:endParaRPr>
          </a:p>
          <a:p>
            <a:pPr lvl="1">
              <a:defRPr/>
            </a:pPr>
            <a:r>
              <a:rPr lang="zh-TW" altLang="en-US" kern="0" dirty="0">
                <a:latin typeface="標楷體" pitchFamily="65" charset="-120"/>
              </a:rPr>
              <a:t>不</a:t>
            </a:r>
            <a:r>
              <a:rPr lang="zh-TW" altLang="en-US" kern="0" dirty="0" smtClean="0">
                <a:latin typeface="標楷體" pitchFamily="65" charset="-120"/>
              </a:rPr>
              <a:t>亮也需</a:t>
            </a:r>
            <a:r>
              <a:rPr lang="zh-TW" altLang="en-US" kern="0" dirty="0">
                <a:latin typeface="標楷體" pitchFamily="65" charset="-120"/>
              </a:rPr>
              <a:t>小於</a:t>
            </a:r>
            <a:r>
              <a:rPr lang="en-US" altLang="zh-TW" kern="0" dirty="0">
                <a:latin typeface="標楷體" pitchFamily="65" charset="-120"/>
              </a:rPr>
              <a:t>0.5</a:t>
            </a:r>
            <a:r>
              <a:rPr lang="zh-TW" altLang="en-US" kern="0" dirty="0">
                <a:latin typeface="標楷體" pitchFamily="65" charset="-120"/>
              </a:rPr>
              <a:t>秒</a:t>
            </a:r>
            <a:endParaRPr lang="en-US" altLang="zh-TW" kern="0" dirty="0">
              <a:latin typeface="標楷體" pitchFamily="65" charset="-120"/>
            </a:endParaRPr>
          </a:p>
          <a:p>
            <a:pPr lvl="1">
              <a:defRPr/>
            </a:pP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zh-TW" altLang="en-US" kern="0" dirty="0" smtClean="0">
                <a:latin typeface="標楷體" pitchFamily="65" charset="-120"/>
              </a:rPr>
              <a:t>放開時候慢閃</a:t>
            </a:r>
            <a:endParaRPr lang="en-US" altLang="zh-TW" kern="0" dirty="0">
              <a:latin typeface="標楷體" pitchFamily="65" charset="-120"/>
            </a:endParaRPr>
          </a:p>
          <a:p>
            <a:pPr lvl="1">
              <a:defRPr/>
            </a:pPr>
            <a:r>
              <a:rPr lang="en-US" altLang="zh-TW" kern="0" dirty="0">
                <a:latin typeface="標楷體" pitchFamily="65" charset="-120"/>
              </a:rPr>
              <a:t>LED</a:t>
            </a:r>
            <a:r>
              <a:rPr lang="zh-TW" altLang="en-US" kern="0" dirty="0">
                <a:latin typeface="標楷體" pitchFamily="65" charset="-120"/>
              </a:rPr>
              <a:t>一明一滅</a:t>
            </a:r>
            <a:endParaRPr lang="en-US" altLang="zh-TW" kern="0" dirty="0">
              <a:latin typeface="標楷體" pitchFamily="65" charset="-120"/>
            </a:endParaRPr>
          </a:p>
          <a:p>
            <a:pPr lvl="1">
              <a:defRPr/>
            </a:pPr>
            <a:r>
              <a:rPr lang="zh-TW" altLang="en-US" kern="0" dirty="0">
                <a:latin typeface="標楷體" pitchFamily="65" charset="-120"/>
              </a:rPr>
              <a:t>明亮</a:t>
            </a:r>
            <a:r>
              <a:rPr lang="zh-TW" altLang="en-US" kern="0" dirty="0" smtClean="0">
                <a:latin typeface="標楷體" pitchFamily="65" charset="-120"/>
              </a:rPr>
              <a:t>需大於</a:t>
            </a:r>
            <a:r>
              <a:rPr lang="en-US" altLang="zh-TW" kern="0" dirty="0" smtClean="0">
                <a:latin typeface="標楷體" pitchFamily="65" charset="-120"/>
              </a:rPr>
              <a:t>2</a:t>
            </a:r>
            <a:r>
              <a:rPr lang="zh-TW" altLang="en-US" kern="0" dirty="0" smtClean="0">
                <a:latin typeface="標楷體" pitchFamily="65" charset="-120"/>
              </a:rPr>
              <a:t>秒</a:t>
            </a:r>
            <a:endParaRPr lang="en-US" altLang="zh-TW" kern="0" dirty="0">
              <a:latin typeface="標楷體" pitchFamily="65" charset="-120"/>
            </a:endParaRPr>
          </a:p>
          <a:p>
            <a:pPr lvl="1">
              <a:defRPr/>
            </a:pPr>
            <a:r>
              <a:rPr lang="zh-TW" altLang="en-US" kern="0" dirty="0">
                <a:latin typeface="標楷體" pitchFamily="65" charset="-120"/>
              </a:rPr>
              <a:t>不亮也</a:t>
            </a:r>
            <a:r>
              <a:rPr lang="zh-TW" altLang="en-US" kern="0" dirty="0" smtClean="0">
                <a:latin typeface="標楷體" pitchFamily="65" charset="-120"/>
              </a:rPr>
              <a:t>需大於</a:t>
            </a:r>
            <a:r>
              <a:rPr lang="en-US" altLang="zh-TW" kern="0" dirty="0" smtClean="0">
                <a:latin typeface="標楷體" pitchFamily="65" charset="-120"/>
              </a:rPr>
              <a:t>2</a:t>
            </a:r>
            <a:r>
              <a:rPr lang="zh-TW" altLang="en-US" kern="0" dirty="0" smtClean="0">
                <a:latin typeface="標楷體" pitchFamily="65" charset="-120"/>
              </a:rPr>
              <a:t>秒</a:t>
            </a:r>
            <a:endParaRPr lang="en-US" altLang="zh-TW" kern="0" dirty="0">
              <a:latin typeface="標楷體" pitchFamily="65" charset="-120"/>
            </a:endParaRPr>
          </a:p>
          <a:p>
            <a:pPr lvl="1"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6662506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73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2017/10/2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Q  &amp;  A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902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627313" y="3068638"/>
            <a:ext cx="4038600" cy="1944687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感謝聆聽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恭請指教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altLang="zh-TW" sz="400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6887699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程式架構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1285875"/>
            <a:ext cx="8229600" cy="50387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一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宣告方式與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相同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例如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float…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二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初始化 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使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板子裝置妥當的指令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=7;	/ 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號腳為輸入腳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/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ledPin,INPUT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);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9782530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三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執行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為程式的主要內容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這程式內容會一直重複被執行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……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86611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0">
      <a:dk1>
        <a:srgbClr val="000000"/>
      </a:dk1>
      <a:lt1>
        <a:srgbClr val="FFFFFF"/>
      </a:lt1>
      <a:dk2>
        <a:srgbClr val="000000"/>
      </a:dk2>
      <a:lt2>
        <a:srgbClr val="FF9900"/>
      </a:lt2>
      <a:accent1>
        <a:srgbClr val="FFCC99"/>
      </a:accent1>
      <a:accent2>
        <a:srgbClr val="FBA313"/>
      </a:accent2>
      <a:accent3>
        <a:srgbClr val="FFFFFF"/>
      </a:accent3>
      <a:accent4>
        <a:srgbClr val="000000"/>
      </a:accent4>
      <a:accent5>
        <a:srgbClr val="FFE2CA"/>
      </a:accent5>
      <a:accent6>
        <a:srgbClr val="E39310"/>
      </a:accent6>
      <a:hlink>
        <a:srgbClr val="CC3300"/>
      </a:hlink>
      <a:folHlink>
        <a:srgbClr val="FCC66E"/>
      </a:folHlink>
    </a:clrScheme>
    <a:fontScheme name="Pixel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知識管理教學中心 母片</Template>
  <TotalTime>9770</TotalTime>
  <Words>1879</Words>
  <Application>Microsoft Office PowerPoint</Application>
  <PresentationFormat>如螢幕大小 (4:3)</PresentationFormat>
  <Paragraphs>499</Paragraphs>
  <Slides>73</Slides>
  <Notes>73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73</vt:i4>
      </vt:variant>
    </vt:vector>
  </HeadingPairs>
  <TitlesOfParts>
    <vt:vector size="74" baseType="lpstr">
      <vt:lpstr>Pixel</vt:lpstr>
      <vt:lpstr>物聯網系統設計與實作  Ameba 8195AM 程式設計的第一步</vt:lpstr>
      <vt:lpstr>Arduino 程式介紹</vt:lpstr>
      <vt:lpstr>Arduino 程式架構</vt:lpstr>
      <vt:lpstr>Arduino程式的介面</vt:lpstr>
      <vt:lpstr>PowerPoint 簡報</vt:lpstr>
      <vt:lpstr>PowerPoint 簡報</vt:lpstr>
      <vt:lpstr>PowerPoint 簡報</vt:lpstr>
      <vt:lpstr>Arduino程式架構</vt:lpstr>
      <vt:lpstr>PowerPoint 簡報</vt:lpstr>
      <vt:lpstr>PowerPoint 簡報</vt:lpstr>
      <vt:lpstr>PowerPoint 簡報</vt:lpstr>
      <vt:lpstr>系統開發</vt:lpstr>
      <vt:lpstr>啟動開發環境</vt:lpstr>
      <vt:lpstr>開啟程式</vt:lpstr>
      <vt:lpstr>啟動程式</vt:lpstr>
      <vt:lpstr>選擇開發版</vt:lpstr>
      <vt:lpstr>確定通訊埠</vt:lpstr>
      <vt:lpstr>選擇通訊埠</vt:lpstr>
      <vt:lpstr>開啟程式</vt:lpstr>
      <vt:lpstr>Ameba 腳位說明</vt:lpstr>
      <vt:lpstr>PowerPoint 簡報</vt:lpstr>
      <vt:lpstr>PowerPoint 簡報</vt:lpstr>
      <vt:lpstr>最簡單的輸出元件</vt:lpstr>
      <vt:lpstr>LED</vt:lpstr>
      <vt:lpstr>LED 腳位判斷</vt:lpstr>
      <vt:lpstr>限流電阻(Current limiting resistor)</vt:lpstr>
      <vt:lpstr>LED連接電路</vt:lpstr>
      <vt:lpstr>如何輸出數位訊號</vt:lpstr>
      <vt:lpstr>Coding</vt:lpstr>
      <vt:lpstr>SETUP()用法</vt:lpstr>
      <vt:lpstr>GPIO問題</vt:lpstr>
      <vt:lpstr>LOOP()用法</vt:lpstr>
      <vt:lpstr>將led燈點亮</vt:lpstr>
      <vt:lpstr>將led燈點亮、熄滅</vt:lpstr>
      <vt:lpstr>PowerPoint 簡報</vt:lpstr>
      <vt:lpstr>加上延遲</vt:lpstr>
      <vt:lpstr>PowerPoint 簡報</vt:lpstr>
      <vt:lpstr>如何解決明滅</vt:lpstr>
      <vt:lpstr>最簡單的輸入元件</vt:lpstr>
      <vt:lpstr>如何讀取簡單的按鈕</vt:lpstr>
      <vt:lpstr>Mini Push Button</vt:lpstr>
      <vt:lpstr>可以直接接電源嗎</vt:lpstr>
      <vt:lpstr>沒用、甚至MCU燒毀</vt:lpstr>
      <vt:lpstr>按鈕開關(Button/Switch)需要電阻</vt:lpstr>
      <vt:lpstr>上拉(pull-up resistor)電阻</vt:lpstr>
      <vt:lpstr>上拉(pull-up resistor)電阻</vt:lpstr>
      <vt:lpstr>下拉(Pull-down resistor)電阻</vt:lpstr>
      <vt:lpstr>下拉(Pull-down resistor)電阻</vt:lpstr>
      <vt:lpstr>上拉(pull-up resistor)電阻電路</vt:lpstr>
      <vt:lpstr>下拉(Pull-down resistor)電阻電路</vt:lpstr>
      <vt:lpstr>如何讀出數位訊號</vt:lpstr>
      <vt:lpstr>Coding</vt:lpstr>
      <vt:lpstr>Setup()</vt:lpstr>
      <vt:lpstr>Setup()</vt:lpstr>
      <vt:lpstr>LOOP()用法</vt:lpstr>
      <vt:lpstr>判斷按下(假 如按下為高電位)</vt:lpstr>
      <vt:lpstr>判斷不按下(假 如按下為高電位)</vt:lpstr>
      <vt:lpstr>如何整合</vt:lpstr>
      <vt:lpstr>PowerPoint 簡報</vt:lpstr>
      <vt:lpstr>整合它</vt:lpstr>
      <vt:lpstr>整合輸入輸出程式開發</vt:lpstr>
      <vt:lpstr>上拉(pull-up resistor)電阻電路控制LED</vt:lpstr>
      <vt:lpstr>下拉(Pull-down resistor)電阻電路控制LED</vt:lpstr>
      <vt:lpstr>如何讀出數位訊號</vt:lpstr>
      <vt:lpstr>Coding</vt:lpstr>
      <vt:lpstr>Setup()</vt:lpstr>
      <vt:lpstr>LOOP()用法</vt:lpstr>
      <vt:lpstr>判斷按下(假 如按下為高電位)</vt:lpstr>
      <vt:lpstr>判斷不按下(假 如按下為高電位)</vt:lpstr>
      <vt:lpstr>整合按下與放開</vt:lpstr>
      <vt:lpstr>自我練習</vt:lpstr>
      <vt:lpstr>習題</vt:lpstr>
      <vt:lpstr>Q  &amp;  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Ameba 8195AM聲音視覺化</dc:title>
  <dc:subject>~談資管學生未來發展方向~</dc:subject>
  <dc:creator>曹永忠</dc:creator>
  <dc:description>資訊與設計之整合_x000d_
~談資管學生未來發展方向~_x000d_
_x000d_
報告者：蔡英德_x000d_
靜宜大學資訊傳播工程學系_x000d_
教授暨主任秘書_x000d_
日期：102年3月29日</dc:description>
  <cp:lastModifiedBy>user</cp:lastModifiedBy>
  <cp:revision>733</cp:revision>
  <cp:lastPrinted>2017-06-03T03:31:44Z</cp:lastPrinted>
  <dcterms:created xsi:type="dcterms:W3CDTF">2003-11-29T08:49:29Z</dcterms:created>
  <dcterms:modified xsi:type="dcterms:W3CDTF">2017-10-02T06:52:48Z</dcterms:modified>
</cp:coreProperties>
</file>